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5"/>
  </p:handoutMasterIdLst>
  <p:sldIdLst>
    <p:sldId id="256" r:id="rId3"/>
    <p:sldId id="257" r:id="rId5"/>
    <p:sldId id="258" r:id="rId6"/>
    <p:sldId id="268" r:id="rId7"/>
    <p:sldId id="293" r:id="rId8"/>
    <p:sldId id="261" r:id="rId9"/>
    <p:sldId id="270" r:id="rId10"/>
    <p:sldId id="260" r:id="rId11"/>
    <p:sldId id="264" r:id="rId12"/>
    <p:sldId id="278" r:id="rId13"/>
    <p:sldId id="265" r:id="rId14"/>
    <p:sldId id="266" r:id="rId15"/>
    <p:sldId id="304" r:id="rId16"/>
    <p:sldId id="331" r:id="rId17"/>
    <p:sldId id="277" r:id="rId18"/>
    <p:sldId id="262" r:id="rId19"/>
    <p:sldId id="263" r:id="rId20"/>
    <p:sldId id="288" r:id="rId21"/>
    <p:sldId id="273" r:id="rId22"/>
    <p:sldId id="302" r:id="rId23"/>
    <p:sldId id="267" r:id="rId24"/>
    <p:sldId id="303" r:id="rId25"/>
    <p:sldId id="292" r:id="rId26"/>
    <p:sldId id="290" r:id="rId27"/>
    <p:sldId id="274" r:id="rId28"/>
    <p:sldId id="295" r:id="rId29"/>
    <p:sldId id="294" r:id="rId30"/>
    <p:sldId id="301" r:id="rId31"/>
    <p:sldId id="281" r:id="rId32"/>
    <p:sldId id="291" r:id="rId33"/>
    <p:sldId id="283" r:id="rId34"/>
    <p:sldId id="289" r:id="rId35"/>
    <p:sldId id="296" r:id="rId36"/>
    <p:sldId id="300" r:id="rId37"/>
    <p:sldId id="299" r:id="rId38"/>
    <p:sldId id="269" r:id="rId39"/>
    <p:sldId id="276" r:id="rId40"/>
    <p:sldId id="329" r:id="rId41"/>
    <p:sldId id="364" r:id="rId42"/>
    <p:sldId id="332" r:id="rId43"/>
    <p:sldId id="275" r:id="rId44"/>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horzBarState="maximized">
    <p:restoredLeft sz="32786"/>
    <p:restoredTop sz="90929"/>
  </p:normalViewPr>
  <p:slideViewPr>
    <p:cSldViewPr showGuides="1">
      <p:cViewPr varScale="1">
        <p:scale>
          <a:sx n="59" d="100"/>
          <a:sy n="59" d="100"/>
        </p:scale>
        <p:origin x="-1290" y="-78"/>
      </p:cViewPr>
      <p:guideLst>
        <p:guide orient="horz" pos="2136"/>
        <p:guide pos="288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handoutMaster" Target="handoutMasters/handoutMaster1.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5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45059"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45060"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45061"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
            <a:pPr lvl="0" algn="r" eaLnBrk="1" hangingPunct="1"/>
            <a:fld id="{9A0DB2DC-4C9A-4742-B13C-FB6460FD3503}" type="slidenum">
              <a:rPr lang="en-US" sz="1200"/>
            </a:fld>
            <a:endParaRPr lang="en-US" sz="120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39940" name="Rectangle 4"/>
          <p:cNvSpPr>
            <a:spLocks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rPr>
              <a:t>Fifth level</a:t>
            </a:r>
            <a:endParaRPr kumimoji="0" lang="en-US" sz="1200" b="0" i="0" u="none" strike="noStrike" kern="1200" cap="none" spc="0" normalizeH="0" baseline="0" noProof="0" smtClean="0">
              <a:ln>
                <a:noFill/>
              </a:ln>
              <a:solidFill>
                <a:schemeClr val="tx1"/>
              </a:solidFill>
              <a:effectLst/>
              <a:uLnTx/>
              <a:uFillTx/>
              <a:latin typeface="Times New Roman" panose="02020603050405020304" charset="0"/>
              <a:ea typeface="+mn-ea"/>
              <a:cs typeface="+mn-cs"/>
            </a:endParaRP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
            <a:pPr lvl="0" algn="r" eaLnBrk="1" hangingPunct="1"/>
            <a:fld id="{9A0DB2DC-4C9A-4742-B13C-FB6460FD3503}" type="slidenum">
              <a:rPr lang="en-US" sz="1200" dirty="0"/>
            </a:fld>
            <a:endParaRPr 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anose="02020603050405020304"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0963" name="Rectangle 2"/>
          <p:cNvSpPr>
            <a:spLocks noTextEdit="1"/>
          </p:cNvSpPr>
          <p:nvPr>
            <p:ph type="sldImg"/>
          </p:nvPr>
        </p:nvSpPr>
        <p:spPr/>
      </p:sp>
      <p:sp>
        <p:nvSpPr>
          <p:cNvPr id="40964" name="Rectangle 3"/>
          <p:cNvSpPr>
            <a:spLocks noGrp="1"/>
          </p:cNvSpPr>
          <p:nvPr>
            <p:ph type="body" idx="1"/>
          </p:nvPr>
        </p:nvSpPr>
        <p:spPr/>
        <p:txBody>
          <a:bodyPr wrap="square" lIns="91440" tIns="45720" rIns="91440" bIns="45720" anchor="t" anchorCtr="0"/>
          <a:p>
            <a:pPr lvl="0" eaLnBrk="1" hangingPunct="1"/>
            <a:r>
              <a:rPr dirty="0"/>
              <a:t>Since 2002 the Indiana QSO Party has been sponsored by the Hoosier DX and Contest Club that meets in Indianapolis once a month. Members include a number of top operators and some little pistols. </a:t>
            </a:r>
            <a:endParaRPr dirty="0"/>
          </a:p>
          <a:p>
            <a:pPr lvl="0" eaLnBrk="1" hangingPunct="1"/>
            <a:endParaRPr dirty="0"/>
          </a:p>
          <a:p>
            <a:pPr lvl="0" eaLnBrk="1" hangingPunct="1"/>
            <a:r>
              <a:rPr dirty="0"/>
              <a:t>Some of our members have won numerous radio contests and competed in the World Radio Team Contesting event (to be held in Russia this year). Others are on the DXCC Honor Roll. And most of us just like to get on the air, even if we win nothing.</a:t>
            </a:r>
            <a:endParaRPr dirty="0"/>
          </a:p>
          <a:p>
            <a:pPr lvl="0" eaLnBrk="1" hangingPunct="1"/>
            <a:endParaRPr dirty="0"/>
          </a:p>
          <a:p>
            <a:pPr lvl="0" eaLnBrk="1" hangingPunct="1"/>
            <a:r>
              <a:rPr dirty="0"/>
              <a:t>All are willing to share their knowledge about contesting or working DX.</a:t>
            </a:r>
            <a:endParaRPr dirty="0"/>
          </a:p>
          <a:p>
            <a:pPr lvl="0" eaLnBrk="1" hangingPunct="1"/>
            <a:endParaRPr dirty="0"/>
          </a:p>
          <a:p>
            <a:pPr lvl="0" eaLnBrk="1" hangingPunct="1"/>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0179" name="Rectangle 1026"/>
          <p:cNvSpPr>
            <a:spLocks noTextEdit="1"/>
          </p:cNvSpPr>
          <p:nvPr>
            <p:ph type="sldImg"/>
          </p:nvPr>
        </p:nvSpPr>
        <p:spPr/>
      </p:sp>
      <p:sp>
        <p:nvSpPr>
          <p:cNvPr id="50180" name="Rectangle 1027"/>
          <p:cNvSpPr>
            <a:spLocks noGrp="1"/>
          </p:cNvSpPr>
          <p:nvPr>
            <p:ph type="body" idx="1"/>
          </p:nvPr>
        </p:nvSpPr>
        <p:spPr/>
        <p:txBody>
          <a:bodyPr wrap="square" lIns="91440" tIns="45720" rIns="91440" bIns="45720" anchor="t" anchorCtr="0"/>
          <a:p>
            <a:pPr lvl="0" eaLnBrk="1" hangingPunct="1"/>
            <a:r>
              <a:rPr dirty="0"/>
              <a:t>This is our state’s one day to make ourselves heard. We have lots of support from our ARRL section manager (he sent in a log) and ARRL itself. </a:t>
            </a:r>
            <a:endParaRPr dirty="0"/>
          </a:p>
          <a:p>
            <a:pPr lvl="0" eaLnBrk="1" hangingPunct="1"/>
            <a:endParaRPr dirty="0"/>
          </a:p>
          <a:p>
            <a:pPr lvl="0" eaLnBrk="1" hangingPunct="1"/>
            <a:r>
              <a:rPr dirty="0"/>
              <a:t>We also have support from the sponsors of the W7 and New England QSO parties, who WANT to work Indiana stations</a:t>
            </a:r>
            <a:r>
              <a:rPr lang="en-US" dirty="0"/>
              <a:t>... n1MM software will log contacts with W1 and W7 as well as Indiana,</a:t>
            </a:r>
            <a:endParaRPr dirty="0"/>
          </a:p>
          <a:p>
            <a:pPr lvl="0" eaLnBrk="1" hangingPunct="1"/>
            <a:endParaRPr dirty="0"/>
          </a:p>
          <a:p>
            <a:pPr lvl="0" eaLnBrk="1" hangingPunct="1"/>
            <a:r>
              <a:rPr dirty="0"/>
              <a:t>Give it a try… be sure to remember “It’s only a QSO Party” so you can HAVE FUN</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1203" name="Rectangle 2"/>
          <p:cNvSpPr>
            <a:spLocks noTextEdit="1"/>
          </p:cNvSpPr>
          <p:nvPr>
            <p:ph type="sldImg"/>
          </p:nvPr>
        </p:nvSpPr>
        <p:spPr/>
      </p:sp>
      <p:sp>
        <p:nvSpPr>
          <p:cNvPr id="51204" name="Rectangle 3"/>
          <p:cNvSpPr>
            <a:spLocks noGrp="1"/>
          </p:cNvSpPr>
          <p:nvPr>
            <p:ph type="body" idx="1"/>
          </p:nvPr>
        </p:nvSpPr>
        <p:spPr/>
        <p:txBody>
          <a:bodyPr wrap="square" lIns="91440" tIns="45720" rIns="91440" bIns="45720" anchor="t" anchorCtr="0"/>
          <a:p>
            <a:pPr lvl="0" eaLnBrk="1" hangingPunct="1"/>
            <a:endParaRPr dirty="0"/>
          </a:p>
          <a:p>
            <a:pPr lvl="0" eaLnBrk="1" hangingPunct="1"/>
            <a:r>
              <a:rPr dirty="0"/>
              <a:t>We prefer electronic format logs, preferably in Cabrillo format…. But some folks have kept logs in Excel and edited them to enter  each of the four QSO parties that weekend. All the logs eventually go into Excel anyway for log checking</a:t>
            </a:r>
            <a:endParaRPr dirty="0"/>
          </a:p>
          <a:p>
            <a:pPr lvl="0" eaLnBrk="1" hangingPunct="1"/>
            <a:endParaRPr dirty="0"/>
          </a:p>
          <a:p>
            <a:pPr lvl="0" eaLnBrk="1" hangingPunct="1"/>
            <a:r>
              <a:rPr dirty="0"/>
              <a:t>At minimum - Need date, time, band, mode,  station,  his QTH, your QTH</a:t>
            </a:r>
            <a:endParaRPr dirty="0"/>
          </a:p>
          <a:p>
            <a:pPr lvl="0" eaLnBrk="1" hangingPunct="1"/>
            <a:endParaRPr dirty="0"/>
          </a:p>
          <a:p>
            <a:pPr lvl="0" eaLnBrk="1" hangingPunct="1"/>
            <a:r>
              <a:rPr dirty="0"/>
              <a:t>N1MM is free, can generate a Cabrillo file, and if you know how it works it will cover all 4 QSO parties, check accuracy of your typing, and send CW for you</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2227" name="Rectangle 2"/>
          <p:cNvSpPr>
            <a:spLocks noTextEdit="1"/>
          </p:cNvSpPr>
          <p:nvPr>
            <p:ph type="sldImg"/>
          </p:nvPr>
        </p:nvSpPr>
        <p:spPr/>
      </p:sp>
      <p:sp>
        <p:nvSpPr>
          <p:cNvPr id="52228" name="Rectangle 3"/>
          <p:cNvSpPr>
            <a:spLocks noGrp="1"/>
          </p:cNvSpPr>
          <p:nvPr>
            <p:ph type="body" idx="1"/>
          </p:nvPr>
        </p:nvSpPr>
        <p:spPr/>
        <p:txBody>
          <a:bodyPr wrap="square" lIns="91440" tIns="45720" rIns="91440" bIns="45720" anchor="t" anchorCtr="0"/>
          <a:p>
            <a:pPr lvl="0" eaLnBrk="1" hangingPunct="1"/>
            <a:r>
              <a:rPr dirty="0"/>
              <a:t>You can claim a score, but well calculate it any way</a:t>
            </a:r>
            <a:endParaRPr dirty="0"/>
          </a:p>
          <a:p>
            <a:pPr lvl="0" eaLnBrk="1" hangingPunct="1"/>
            <a:endParaRPr dirty="0"/>
          </a:p>
          <a:p>
            <a:pPr lvl="0" eaLnBrk="1" hangingPunct="1"/>
            <a:r>
              <a:rPr dirty="0"/>
              <a:t>N1MM is free, can generate a Cabrillo file, and if you know how it works it will cover all 4 QSO parties, check accuracy of your typing, and send CW for you</a:t>
            </a:r>
            <a:endParaRPr dirty="0"/>
          </a:p>
          <a:p>
            <a:pPr lvl="0" eaLnBrk="1" hangingPunct="1"/>
            <a:endParaRPr dirty="0"/>
          </a:p>
          <a:p>
            <a:pPr lvl="0" eaLnBrk="1" hangingPunct="1"/>
            <a:r>
              <a:rPr dirty="0"/>
              <a:t>Some use TR or other logging programs in GENERAL QSO mode… it sends CW exchanges but accuracy is whatever you type in…. If you goof, the program won’t check it</a:t>
            </a:r>
            <a:endParaRPr dirty="0"/>
          </a:p>
          <a:p>
            <a:pPr lvl="0" eaLnBrk="1" hangingPunct="1"/>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Slide Image Placeholder 96257"/>
          <p:cNvSpPr>
            <a:spLocks noTextEdit="1"/>
          </p:cNvSpPr>
          <p:nvPr>
            <p:ph type="sldImg"/>
          </p:nvPr>
        </p:nvSpPr>
        <p:spPr/>
      </p:sp>
      <p:sp>
        <p:nvSpPr>
          <p:cNvPr id="96259" name="Text Placeholder 96258"/>
          <p:cNvSpPr/>
          <p:nvPr>
            <p:ph type="body" idx="1"/>
          </p:nvPr>
        </p:nvSpPr>
        <p:spPr/>
        <p:txBody>
          <a:bodyPr/>
          <a:p>
            <a:pPr lvl="0"/>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3251" name="Rectangle 1026"/>
          <p:cNvSpPr>
            <a:spLocks noTextEdit="1"/>
          </p:cNvSpPr>
          <p:nvPr>
            <p:ph type="sldImg"/>
          </p:nvPr>
        </p:nvSpPr>
        <p:spPr/>
      </p:sp>
      <p:sp>
        <p:nvSpPr>
          <p:cNvPr id="53252" name="Rectangle 1027"/>
          <p:cNvSpPr>
            <a:spLocks noGrp="1"/>
          </p:cNvSpPr>
          <p:nvPr>
            <p:ph type="body" idx="1"/>
          </p:nvPr>
        </p:nvSpPr>
        <p:spPr/>
        <p:txBody>
          <a:bodyPr wrap="square" lIns="91440" tIns="45720" rIns="91440" bIns="45720" anchor="t" anchorCtr="0"/>
          <a:p>
            <a:pPr lvl="0" eaLnBrk="1" hangingPunct="1"/>
            <a:r>
              <a:rPr dirty="0"/>
              <a:t>Although the rate meter may hit 120 or more at times, it’s not uncommon for the AVERAGE rate to be more like 50 an hour.  </a:t>
            </a:r>
            <a:endParaRPr dirty="0"/>
          </a:p>
          <a:p>
            <a:pPr lvl="0" eaLnBrk="1" hangingPunct="1"/>
            <a:endParaRPr dirty="0"/>
          </a:p>
          <a:p>
            <a:pPr lvl="0" eaLnBrk="1" hangingPunct="1"/>
            <a:r>
              <a:rPr dirty="0"/>
              <a:t>If you’re not used to making contacts this fast, fifty may seem overwhelming.</a:t>
            </a:r>
            <a:endParaRPr dirty="0"/>
          </a:p>
          <a:p>
            <a:pPr lvl="0" eaLnBrk="1" hangingPunct="1"/>
            <a:endParaRPr dirty="0"/>
          </a:p>
          <a:p>
            <a:pPr lvl="0" eaLnBrk="1" hangingPunct="1"/>
            <a:r>
              <a:rPr dirty="0"/>
              <a:t>And whatever your score, be sure to list your Indiana club affiliation to help the club win the overall club plaque.</a:t>
            </a:r>
            <a:endParaRPr dirty="0"/>
          </a:p>
          <a:p>
            <a:pPr lvl="0" eaLnBrk="1" hangingPunct="1"/>
            <a:endParaRPr dirty="0"/>
          </a:p>
          <a:p>
            <a:pPr lvl="0" eaLnBrk="1" hangingPunct="1"/>
            <a:r>
              <a:rPr dirty="0"/>
              <a:t>Note that HDXCC is not eligible – we are the sponsor.</a:t>
            </a:r>
            <a:endParaRPr dirty="0"/>
          </a:p>
          <a:p>
            <a:pPr lvl="0" eaLnBrk="1" hangingPunct="1"/>
            <a:endParaRPr dirty="0"/>
          </a:p>
          <a:p>
            <a:pPr lvl="0" eaLnBrk="1" hangingPunct="1"/>
            <a:r>
              <a:rPr dirty="0"/>
              <a:t>You can also go for the record in your county – or another county.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4275" name="Rectangle 2"/>
          <p:cNvSpPr>
            <a:spLocks noTextEdit="1"/>
          </p:cNvSpPr>
          <p:nvPr>
            <p:ph type="sldImg"/>
          </p:nvPr>
        </p:nvSpPr>
        <p:spPr/>
      </p:sp>
      <p:sp>
        <p:nvSpPr>
          <p:cNvPr id="54276" name="Rectangle 3"/>
          <p:cNvSpPr>
            <a:spLocks noGrp="1"/>
          </p:cNvSpPr>
          <p:nvPr>
            <p:ph type="body" idx="1"/>
          </p:nvPr>
        </p:nvSpPr>
        <p:spPr/>
        <p:txBody>
          <a:bodyPr wrap="square" lIns="91440" tIns="45720" rIns="91440" bIns="45720" anchor="t" anchorCtr="0"/>
          <a:p>
            <a:pPr lvl="0" eaLnBrk="1" hangingPunct="1"/>
            <a:r>
              <a:rPr dirty="0"/>
              <a:t>Notable effort means that you got on the air long enough to outdo everybody else in your class. </a:t>
            </a:r>
            <a:endParaRPr dirty="0"/>
          </a:p>
          <a:p>
            <a:pPr lvl="0" eaLnBrk="1" hangingPunct="1"/>
            <a:endParaRPr dirty="0"/>
          </a:p>
          <a:p>
            <a:pPr lvl="0" eaLnBrk="1" hangingPunct="1"/>
            <a:r>
              <a:rPr dirty="0"/>
              <a:t>Plaques depend on level of activity…. There’s no cutoff number, so we might award a plaque for a big scoring entry where there were only two other entries….</a:t>
            </a:r>
            <a:endParaRPr dirty="0"/>
          </a:p>
          <a:p>
            <a:pPr lvl="0" eaLnBrk="1" hangingPunct="1"/>
            <a:endParaRPr dirty="0"/>
          </a:p>
          <a:p>
            <a:pPr lvl="0" eaLnBrk="1" hangingPunct="1"/>
            <a:r>
              <a:rPr dirty="0"/>
              <a:t>Of course you will work a lot of state and counties, and probably some DX as well. INQP has “regulars” such as LY3BA, a few DLs, and a couple of Russians.</a:t>
            </a:r>
            <a:endParaRPr dirty="0"/>
          </a:p>
          <a:p>
            <a:pPr lvl="0" eaLnBrk="1" hangingPunct="1"/>
            <a:endParaRPr dirty="0"/>
          </a:p>
          <a:p>
            <a:pPr lvl="0" eaLnBrk="1" hangingPunct="1"/>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5299" name="Rectangle 2"/>
          <p:cNvSpPr>
            <a:spLocks noTextEdit="1"/>
          </p:cNvSpPr>
          <p:nvPr>
            <p:ph type="sldImg"/>
          </p:nvPr>
        </p:nvSpPr>
        <p:spPr/>
      </p:sp>
      <p:sp>
        <p:nvSpPr>
          <p:cNvPr id="55300" name="Rectangle 3"/>
          <p:cNvSpPr>
            <a:spLocks noGrp="1"/>
          </p:cNvSpPr>
          <p:nvPr>
            <p:ph type="body" idx="1"/>
          </p:nvPr>
        </p:nvSpPr>
        <p:spPr/>
        <p:txBody>
          <a:bodyPr wrap="square" lIns="91440" tIns="45720" rIns="91440" bIns="45720" anchor="t" anchorCtr="0"/>
          <a:p>
            <a:pPr lvl="0" eaLnBrk="1" hangingPunct="1"/>
            <a:r>
              <a:rPr dirty="0"/>
              <a:t>Plaques are sponsored…. If you want to sponsor a plaque contact KJ9C (address on last slide). Cost is about </a:t>
            </a:r>
            <a:r>
              <a:rPr lang="en-US" dirty="0"/>
              <a:t>40</a:t>
            </a:r>
            <a:endParaRPr lang="en-US" dirty="0"/>
          </a:p>
          <a:p>
            <a:pPr lvl="0" eaLnBrk="1" hangingPunct="1"/>
            <a:r>
              <a:rPr lang="en-US" dirty="0"/>
              <a:t> </a:t>
            </a:r>
            <a:r>
              <a:rPr dirty="0"/>
              <a:t>dollars.</a:t>
            </a:r>
            <a:endParaRPr dirty="0"/>
          </a:p>
          <a:p>
            <a:pPr lvl="0" eaLnBrk="1" hangingPunct="1"/>
            <a:br>
              <a:rPr dirty="0"/>
            </a:br>
            <a:r>
              <a:rPr dirty="0"/>
              <a:t>The Indiana Radio Club Council sponsors the plaque for top club (total of all club members’ scores)</a:t>
            </a:r>
            <a:endParaRPr dirty="0"/>
          </a:p>
          <a:p>
            <a:pPr lvl="0" eaLnBrk="1" hangingPunct="1"/>
            <a:br>
              <a:rPr dirty="0"/>
            </a:br>
            <a:r>
              <a:rPr dirty="0"/>
              <a:t>The Bison Stampede was a SECOND competing Indiana QSO Party back in the 1990s,  with a different sponsor. Because of the competition, there was little activity in either event.</a:t>
            </a:r>
            <a:endParaRPr dirty="0"/>
          </a:p>
          <a:p>
            <a:pPr lvl="0" eaLnBrk="1" hangingPunct="1"/>
            <a:endParaRPr dirty="0"/>
          </a:p>
          <a:p>
            <a:pPr lvl="0" eaLnBrk="1" hangingPunct="1"/>
            <a:r>
              <a:rPr dirty="0"/>
              <a:t>We combined the two events into one QSO party in 2003. W9UUU is the official Bison Stampede station representing the Indiana Radio Club Council, and is usually located near Terre Haute.</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6323" name="Rectangle 2"/>
          <p:cNvSpPr>
            <a:spLocks noTextEdit="1"/>
          </p:cNvSpPr>
          <p:nvPr>
            <p:ph type="sldImg"/>
          </p:nvPr>
        </p:nvSpPr>
        <p:spPr/>
      </p:sp>
      <p:sp>
        <p:nvSpPr>
          <p:cNvPr id="56324" name="Rectangle 3"/>
          <p:cNvSpPr>
            <a:spLocks noGrp="1"/>
          </p:cNvSpPr>
          <p:nvPr>
            <p:ph type="body" idx="1"/>
          </p:nvPr>
        </p:nvSpPr>
        <p:spPr/>
        <p:txBody>
          <a:bodyPr wrap="square" lIns="91440" tIns="45720" rIns="91440" bIns="45720" anchor="t" anchorCtr="0"/>
          <a:p>
            <a:pPr lvl="0" eaLnBrk="1" hangingPunct="1"/>
            <a:r>
              <a:rPr dirty="0"/>
              <a:t>Since 2002 the Indiana QSO Party has been sponsored by the Hoosier DX and Contest Club that meets in Indianapolis once a month. Members include a number of top operators and some little pistols. </a:t>
            </a:r>
            <a:endParaRPr dirty="0"/>
          </a:p>
          <a:p>
            <a:pPr lvl="0" eaLnBrk="1" hangingPunct="1"/>
            <a:endParaRPr dirty="0"/>
          </a:p>
          <a:p>
            <a:pPr lvl="0" eaLnBrk="1" hangingPunct="1"/>
            <a:r>
              <a:rPr dirty="0"/>
              <a:t>Some of our members have won numerous radio contests and competed in the World Radio Team Contesting event (to be held in Russia this year). Others are on the DXCC Honor Roll. And most of us just like to get on the air, even if we win nothing.</a:t>
            </a:r>
            <a:endParaRPr dirty="0"/>
          </a:p>
          <a:p>
            <a:pPr lvl="0" eaLnBrk="1" hangingPunct="1"/>
            <a:endParaRPr dirty="0"/>
          </a:p>
          <a:p>
            <a:pPr lvl="0" eaLnBrk="1" hangingPunct="1"/>
            <a:r>
              <a:rPr dirty="0"/>
              <a:t>All are willing to share their knowledge about contesting or working DX.</a:t>
            </a:r>
            <a:endParaRPr dirty="0"/>
          </a:p>
          <a:p>
            <a:pPr lvl="0" eaLnBrk="1" hangingPunct="1"/>
            <a:endParaRPr dirty="0"/>
          </a:p>
          <a:p>
            <a:pPr lvl="0" eaLnBrk="1" hangingPunct="1"/>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8371" name="Rectangle 1026"/>
          <p:cNvSpPr>
            <a:spLocks noTextEdit="1"/>
          </p:cNvSpPr>
          <p:nvPr>
            <p:ph type="sldImg"/>
          </p:nvPr>
        </p:nvSpPr>
        <p:spPr/>
      </p:sp>
      <p:sp>
        <p:nvSpPr>
          <p:cNvPr id="58372" name="Rectangle 1027"/>
          <p:cNvSpPr>
            <a:spLocks noGrp="1"/>
          </p:cNvSpPr>
          <p:nvPr>
            <p:ph type="body" idx="1"/>
          </p:nvPr>
        </p:nvSpPr>
        <p:spPr/>
        <p:txBody>
          <a:bodyPr wrap="square" lIns="91440" tIns="45720" rIns="91440" bIns="45720" anchor="t" anchorCtr="0"/>
          <a:p>
            <a:pPr lvl="0" eaLnBrk="1" hangingPunct="1"/>
            <a:r>
              <a:rPr dirty="0"/>
              <a:t>There are endorsements for working more than 60 counties. But 60 is the minimum.</a:t>
            </a:r>
            <a:endParaRPr dirty="0"/>
          </a:p>
          <a:p>
            <a:pPr lvl="0" eaLnBrk="1" hangingPunct="1"/>
            <a:br>
              <a:rPr dirty="0"/>
            </a:br>
            <a:r>
              <a:rPr dirty="0"/>
              <a:t>New this year: in lieu of collecting a QSL, you can confirm a county if you and the other guy both sent in a log for INQP. So check the LOGS SUBMITTED page (or the score summary for prior years) to see if there’s a log to confirm your QSO.</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8611" name="Rectangle 1026"/>
          <p:cNvSpPr>
            <a:spLocks noTextEdit="1"/>
          </p:cNvSpPr>
          <p:nvPr>
            <p:ph type="sldImg"/>
          </p:nvPr>
        </p:nvSpPr>
        <p:spPr/>
      </p:sp>
      <p:sp>
        <p:nvSpPr>
          <p:cNvPr id="68612" name="Rectangle 1027"/>
          <p:cNvSpPr>
            <a:spLocks noGrp="1"/>
          </p:cNvSpPr>
          <p:nvPr>
            <p:ph type="body" idx="1"/>
          </p:nvPr>
        </p:nvSpPr>
        <p:spPr>
          <a:xfrm>
            <a:off x="914400" y="4343400"/>
            <a:ext cx="5410200" cy="4114800"/>
          </a:xfrm>
        </p:spPr>
        <p:txBody>
          <a:bodyPr wrap="square" lIns="91440" tIns="45720" rIns="91440" bIns="45720" anchor="t" anchorCtr="0"/>
          <a:p>
            <a:pPr lvl="0" eaLnBrk="1" hangingPunct="1"/>
            <a:r>
              <a:rPr dirty="0"/>
              <a:t>A Rover </a:t>
            </a:r>
            <a:r>
              <a:rPr lang="en-US" dirty="0"/>
              <a:t>-</a:t>
            </a:r>
            <a:r>
              <a:rPr dirty="0"/>
              <a:t> a plaque awarded for top score. May be multi- or single operator, no power limit.</a:t>
            </a:r>
            <a:r>
              <a:rPr lang="en-US" dirty="0"/>
              <a:t> Can be a mobile that moves between sites with bigger temporary antennas</a:t>
            </a:r>
            <a:endParaRPr lang="en-US" dirty="0"/>
          </a:p>
          <a:p>
            <a:pPr lvl="0" eaLnBrk="1" hangingPunct="1"/>
            <a:endParaRPr dirty="0"/>
          </a:p>
          <a:p>
            <a:pPr lvl="0" eaLnBrk="1" hangingPunct="1"/>
            <a:endParaRPr dirty="0"/>
          </a:p>
          <a:p>
            <a:pPr lvl="0" eaLnBrk="1" hangingPunct="1"/>
            <a:r>
              <a:rPr dirty="0"/>
              <a:t>A mobile (such as WN9O)  may stop to use temporary dipoles set up the day before or while stopped, or they can push up a mast with a tri-bander on it.</a:t>
            </a:r>
            <a:endParaRPr dirty="0"/>
          </a:p>
          <a:p>
            <a:pPr lvl="0" eaLnBrk="1" hangingPunct="1"/>
            <a:endParaRPr dirty="0"/>
          </a:p>
          <a:p>
            <a:pPr lvl="0" eaLnBrk="1" hangingPunct="1"/>
            <a:r>
              <a:rPr dirty="0"/>
              <a:t>A portable “Field Day” operation can change counties, thereby becoming a rover.</a:t>
            </a:r>
            <a:endParaRPr dirty="0"/>
          </a:p>
          <a:p>
            <a:pPr lvl="0" eaLnBrk="1" hangingPunct="1"/>
            <a:endParaRPr dirty="0"/>
          </a:p>
          <a:p>
            <a:pPr lvl="0" eaLnBrk="1" hangingPunct="1"/>
            <a:r>
              <a:rPr dirty="0"/>
              <a:t>Mobiles MUST be capable of legally traveling with antennas deployed. But a mobile does not have to make contacts while in motion… in fact, if you do want to make contacts while moving we suggest getting a driver for safety.</a:t>
            </a:r>
            <a:endParaRPr dirty="0"/>
          </a:p>
          <a:p>
            <a:pPr lvl="0" eaLnBrk="1" hangingPunct="1"/>
            <a:endParaRPr dirty="0"/>
          </a:p>
          <a:p>
            <a:pPr lvl="0" eaLnBrk="1" hangingPunct="1"/>
            <a:r>
              <a:rPr dirty="0"/>
              <a:t>A portable does not pull up stakes…. They set up in one location (in one or two counties) and erect whatever antennas they want. With as many operators and at whatever power level they can support.</a:t>
            </a:r>
            <a:endParaRPr dirty="0"/>
          </a:p>
          <a:p>
            <a:pPr lvl="0" eaLnBrk="1" hangingPunct="1"/>
            <a:endParaRPr dirty="0"/>
          </a:p>
          <a:p>
            <a:pPr lvl="0" eaLnBrk="1" hangingPunct="1"/>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1987" name="Rectangle 2"/>
          <p:cNvSpPr>
            <a:spLocks noTextEdit="1"/>
          </p:cNvSpPr>
          <p:nvPr>
            <p:ph type="sldImg"/>
          </p:nvPr>
        </p:nvSpPr>
        <p:spPr/>
      </p:sp>
      <p:sp>
        <p:nvSpPr>
          <p:cNvPr id="41988" name="Rectangle 3"/>
          <p:cNvSpPr>
            <a:spLocks noGrp="1"/>
          </p:cNvSpPr>
          <p:nvPr>
            <p:ph type="body" idx="1"/>
          </p:nvPr>
        </p:nvSpPr>
        <p:spPr/>
        <p:txBody>
          <a:bodyPr wrap="square" lIns="91440" tIns="45720" rIns="91440" bIns="45720" anchor="t" anchorCtr="0"/>
          <a:p>
            <a:pPr lvl="0" eaLnBrk="1" hangingPunct="1"/>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59395" name="Rectangle 2"/>
          <p:cNvSpPr>
            <a:spLocks noTextEdit="1"/>
          </p:cNvSpPr>
          <p:nvPr>
            <p:ph type="sldImg"/>
          </p:nvPr>
        </p:nvSpPr>
        <p:spPr/>
      </p:sp>
      <p:sp>
        <p:nvSpPr>
          <p:cNvPr id="59396" name="Rectangle 3"/>
          <p:cNvSpPr>
            <a:spLocks noGrp="1"/>
          </p:cNvSpPr>
          <p:nvPr>
            <p:ph type="body" idx="1"/>
          </p:nvPr>
        </p:nvSpPr>
        <p:spPr>
          <a:xfrm>
            <a:off x="914400" y="4343400"/>
            <a:ext cx="5486400" cy="4114800"/>
          </a:xfrm>
        </p:spPr>
        <p:txBody>
          <a:bodyPr wrap="square" lIns="91440" tIns="45720" rIns="91440" bIns="45720" anchor="t" anchorCtr="0"/>
          <a:p>
            <a:pPr lvl="0" eaLnBrk="1" hangingPunct="1"/>
            <a:r>
              <a:rPr dirty="0"/>
              <a:t>Most HF radios will work on 12 volts….. Put it on the seat next to you and run heavy DC wiring from the battery (with a fuse)</a:t>
            </a:r>
            <a:endParaRPr dirty="0"/>
          </a:p>
          <a:p>
            <a:pPr lvl="0" eaLnBrk="1" hangingPunct="1"/>
            <a:endParaRPr dirty="0"/>
          </a:p>
          <a:p>
            <a:pPr lvl="0" eaLnBrk="1" hangingPunct="1"/>
            <a:r>
              <a:rPr dirty="0"/>
              <a:t>Hamsticks are cheap…. Magnetic Mounts should be capable of keeping the antenna on the car at highway speeds (some won’t)….. If in doubt, guy the antenna to the hood with nylon or poly cord</a:t>
            </a:r>
            <a:endParaRPr dirty="0"/>
          </a:p>
          <a:p>
            <a:pPr lvl="0" eaLnBrk="1" hangingPunct="1"/>
            <a:endParaRPr dirty="0"/>
          </a:p>
          <a:p>
            <a:pPr lvl="0" eaLnBrk="1" hangingPunct="1"/>
            <a:r>
              <a:rPr dirty="0"/>
              <a:t>Computer logging (and CW sending) are easier on rough roads than logging and sending by hand.</a:t>
            </a:r>
            <a:endParaRPr dirty="0"/>
          </a:p>
          <a:p>
            <a:pPr lvl="0" eaLnBrk="1" hangingPunct="1"/>
            <a:endParaRPr dirty="0"/>
          </a:p>
          <a:p>
            <a:pPr lvl="0" eaLnBrk="1" hangingPunct="1"/>
            <a:r>
              <a:rPr dirty="0"/>
              <a:t>Your plan should include a REALISTIC schedule. You can’t cover 24 counties in 8 hours! Allow time for others to find your </a:t>
            </a:r>
            <a:r>
              <a:rPr lang="en-US" dirty="0"/>
              <a:t>frequency</a:t>
            </a:r>
            <a:r>
              <a:rPr dirty="0"/>
              <a:t>… at least 30 minutes per county, park as long as you can, and allow time for the guys to spot you on the cluster … then get ready for the deluge</a:t>
            </a:r>
            <a:endParaRPr dirty="0"/>
          </a:p>
          <a:p>
            <a:pPr lvl="0" eaLnBrk="1" hangingPunct="1"/>
            <a:br>
              <a:rPr dirty="0"/>
            </a:br>
            <a:r>
              <a:rPr dirty="0"/>
              <a:t>GPS helps if you are not familiar with county roads…. </a:t>
            </a:r>
            <a:endParaRPr dirty="0"/>
          </a:p>
          <a:p>
            <a:pPr lvl="0" eaLnBrk="1" hangingPunct="1"/>
            <a:endParaRPr dirty="0"/>
          </a:p>
          <a:p>
            <a:pPr lvl="0" eaLnBrk="1" hangingPunct="1"/>
            <a:r>
              <a:rPr dirty="0"/>
              <a:t>Some winning mobiles will use mapping software to calculate drive times and optimize routes…. But not until they have worked out the rig and antenna bugs over a few years. Murphy WILL strike (read the soapbox comments) so be prepared.</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Slide Image Placeholder 92161"/>
          <p:cNvSpPr>
            <a:spLocks noTextEdit="1"/>
          </p:cNvSpPr>
          <p:nvPr>
            <p:ph type="sldImg"/>
          </p:nvPr>
        </p:nvSpPr>
        <p:spPr/>
      </p:sp>
      <p:sp>
        <p:nvSpPr>
          <p:cNvPr id="92163" name="Text Placeholder 92162"/>
          <p:cNvSpPr/>
          <p:nvPr>
            <p:ph type="body" idx="1"/>
          </p:nvPr>
        </p:nvSpPr>
        <p:spPr/>
        <p:txBody>
          <a:bodyPr/>
          <a:p>
            <a:pPr lvl="0"/>
            <a:r>
              <a:rPr lang="en-US" dirty="0"/>
              <a:t>Note the guy ropes so the mag-mount does not fly off</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0419" name="Rectangle 2"/>
          <p:cNvSpPr>
            <a:spLocks noTextEdit="1"/>
          </p:cNvSpPr>
          <p:nvPr>
            <p:ph type="sldImg"/>
          </p:nvPr>
        </p:nvSpPr>
        <p:spPr/>
      </p:sp>
      <p:sp>
        <p:nvSpPr>
          <p:cNvPr id="60420" name="Rectangle 3"/>
          <p:cNvSpPr>
            <a:spLocks noGrp="1"/>
          </p:cNvSpPr>
          <p:nvPr>
            <p:ph type="body" idx="1"/>
          </p:nvPr>
        </p:nvSpPr>
        <p:spPr/>
        <p:txBody>
          <a:bodyPr wrap="square" lIns="91440" tIns="45720" rIns="91440" bIns="45720" anchor="t" anchorCtr="0"/>
          <a:p>
            <a:pPr lvl="0" eaLnBrk="1" hangingPunct="1"/>
            <a:r>
              <a:rPr lang="en-US" dirty="0"/>
              <a:t>Single op mobiles should consider operating from county lines and NOT operating in motion....  but it’s your funeral</a:t>
            </a:r>
            <a:endParaRPr dirty="0"/>
          </a:p>
          <a:p>
            <a:pPr lvl="0" eaLnBrk="1" hangingPunct="1"/>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0659" name="Rectangle 2"/>
          <p:cNvSpPr>
            <a:spLocks noTextEdit="1"/>
          </p:cNvSpPr>
          <p:nvPr>
            <p:ph type="sldImg"/>
          </p:nvPr>
        </p:nvSpPr>
        <p:spPr/>
      </p:sp>
      <p:sp>
        <p:nvSpPr>
          <p:cNvPr id="70660" name="Rectangle 3"/>
          <p:cNvSpPr>
            <a:spLocks noGrp="1"/>
          </p:cNvSpPr>
          <p:nvPr>
            <p:ph type="body" idx="1"/>
          </p:nvPr>
        </p:nvSpPr>
        <p:spPr/>
        <p:txBody>
          <a:bodyPr wrap="square" lIns="91440" tIns="45720" rIns="91440" bIns="45720" anchor="t" anchorCtr="0"/>
          <a:p>
            <a:pPr lvl="0" eaLnBrk="1" hangingPunct="1"/>
            <a:r>
              <a:rPr dirty="0"/>
              <a:t>Here’s what a winning portable looks like… and he parked on a county line for double points. </a:t>
            </a:r>
            <a:endParaRPr dirty="0"/>
          </a:p>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1443" name="Rectangle 2"/>
          <p:cNvSpPr>
            <a:spLocks noTextEdit="1"/>
          </p:cNvSpPr>
          <p:nvPr>
            <p:ph type="sldImg"/>
          </p:nvPr>
        </p:nvSpPr>
        <p:spPr/>
      </p:sp>
      <p:sp>
        <p:nvSpPr>
          <p:cNvPr id="61444" name="Rectangle 3"/>
          <p:cNvSpPr>
            <a:spLocks noGrp="1"/>
          </p:cNvSpPr>
          <p:nvPr>
            <p:ph type="body" idx="1"/>
          </p:nvPr>
        </p:nvSpPr>
        <p:spPr/>
        <p:txBody>
          <a:bodyPr wrap="square" lIns="91440" tIns="45720" rIns="91440" bIns="45720" anchor="t" anchorCtr="0"/>
          <a:p>
            <a:pPr lvl="0" eaLnBrk="1" hangingPunct="1"/>
            <a:r>
              <a:rPr lang="en-US" dirty="0"/>
              <a:t>Past experience says to avoid deep mud and deeper water</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2467" name="Rectangle 2"/>
          <p:cNvSpPr>
            <a:spLocks noTextEdit="1"/>
          </p:cNvSpPr>
          <p:nvPr>
            <p:ph type="sldImg"/>
          </p:nvPr>
        </p:nvSpPr>
        <p:spPr/>
      </p:sp>
      <p:sp>
        <p:nvSpPr>
          <p:cNvPr id="62468" name="Rectangle 3"/>
          <p:cNvSpPr>
            <a:spLocks noGrp="1"/>
          </p:cNvSpPr>
          <p:nvPr>
            <p:ph type="body" idx="1"/>
          </p:nvPr>
        </p:nvSpPr>
        <p:spPr/>
        <p:txBody>
          <a:bodyPr wrap="square" lIns="91440" tIns="45720" rIns="91440" bIns="45720" anchor="t" anchorCtr="0"/>
          <a:p>
            <a:pPr lvl="0" eaLnBrk="1" hangingPunct="1"/>
            <a:r>
              <a:rPr dirty="0"/>
              <a:t>Here’s what a winning portable looks like… and he parked on a county line for double points. </a:t>
            </a:r>
            <a:endParaRPr dirty="0"/>
          </a:p>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3491" name="Rectangle 2"/>
          <p:cNvSpPr>
            <a:spLocks noTextEdit="1"/>
          </p:cNvSpPr>
          <p:nvPr>
            <p:ph type="sldImg"/>
          </p:nvPr>
        </p:nvSpPr>
        <p:spPr/>
      </p:sp>
      <p:sp>
        <p:nvSpPr>
          <p:cNvPr id="63492" name="Rectangle 3"/>
          <p:cNvSpPr>
            <a:spLocks noGrp="1"/>
          </p:cNvSpPr>
          <p:nvPr>
            <p:ph type="body" idx="1"/>
          </p:nvPr>
        </p:nvSpPr>
        <p:spPr/>
        <p:txBody>
          <a:bodyPr wrap="square" lIns="91440" tIns="45720" rIns="91440" bIns="45720" anchor="t" anchorCtr="0"/>
          <a:p>
            <a:pPr lvl="0" eaLnBrk="1" hangingPunct="1"/>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4515" name="Rectangle 2"/>
          <p:cNvSpPr>
            <a:spLocks noTextEdit="1"/>
          </p:cNvSpPr>
          <p:nvPr>
            <p:ph type="sldImg"/>
          </p:nvPr>
        </p:nvSpPr>
        <p:spPr/>
      </p:sp>
      <p:sp>
        <p:nvSpPr>
          <p:cNvPr id="64516" name="Rectangle 3"/>
          <p:cNvSpPr>
            <a:spLocks noGrp="1"/>
          </p:cNvSpPr>
          <p:nvPr>
            <p:ph type="body" idx="1"/>
          </p:nvPr>
        </p:nvSpPr>
        <p:spPr/>
        <p:txBody>
          <a:bodyPr wrap="square" lIns="91440" tIns="45720" rIns="91440" bIns="45720" anchor="t" anchorCtr="0"/>
          <a:p>
            <a:pPr lvl="0" eaLnBrk="1" hangingPunct="1"/>
            <a:r>
              <a:rPr lang="en-US" dirty="0"/>
              <a:t>Note there’s room for a generator and a KW amp....</a:t>
            </a:r>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5539" name="Rectangle 1026"/>
          <p:cNvSpPr>
            <a:spLocks noTextEdit="1"/>
          </p:cNvSpPr>
          <p:nvPr>
            <p:ph type="sldImg"/>
          </p:nvPr>
        </p:nvSpPr>
        <p:spPr/>
      </p:sp>
      <p:sp>
        <p:nvSpPr>
          <p:cNvPr id="65540" name="Rectangle 1027"/>
          <p:cNvSpPr>
            <a:spLocks noGrp="1"/>
          </p:cNvSpPr>
          <p:nvPr>
            <p:ph type="body" idx="1"/>
          </p:nvPr>
        </p:nvSpPr>
        <p:spPr>
          <a:xfrm>
            <a:off x="914400" y="4343400"/>
            <a:ext cx="5410200" cy="4114800"/>
          </a:xfrm>
        </p:spPr>
        <p:txBody>
          <a:bodyPr wrap="square" lIns="91440" tIns="45720" rIns="91440" bIns="45720" anchor="t" anchorCtr="0"/>
          <a:p>
            <a:pPr lvl="0" eaLnBrk="1" hangingPunct="1"/>
            <a:endParaRPr dirty="0"/>
          </a:p>
          <a:p>
            <a:pPr lvl="0" eaLnBrk="1" hangingPunct="1"/>
            <a:endParaRPr dirty="0"/>
          </a:p>
          <a:p>
            <a:pPr lvl="0" eaLnBrk="1" hangingPunct="1"/>
            <a:r>
              <a:rPr dirty="0"/>
              <a:t>A portable “Field Day” operation can change counties, thereby becoming a rover.</a:t>
            </a:r>
            <a:endParaRPr dirty="0"/>
          </a:p>
          <a:p>
            <a:pPr lvl="0" eaLnBrk="1" hangingPunct="1"/>
            <a:endParaRPr dirty="0"/>
          </a:p>
          <a:p>
            <a:pPr lvl="0" eaLnBrk="1" hangingPunct="1"/>
            <a:r>
              <a:rPr dirty="0"/>
              <a:t>Mobiles MUST be capable of legally traveling with antennas deployed. But a mobile does not have to make contacts while in motion… in fact, if you do want to make contacts while moving we suggest getting a driver for safety.</a:t>
            </a:r>
            <a:endParaRPr dirty="0"/>
          </a:p>
          <a:p>
            <a:pPr lvl="0" eaLnBrk="1" hangingPunct="1"/>
            <a:endParaRPr dirty="0"/>
          </a:p>
          <a:p>
            <a:pPr lvl="0" eaLnBrk="1" hangingPunct="1"/>
            <a:r>
              <a:rPr dirty="0"/>
              <a:t>A portable does not pull up stakes…. They set up in one location (in one or two counties) and erect whatever antennas they want. With as many operators and at whatever power level they can support.</a:t>
            </a:r>
            <a:endParaRPr dirty="0"/>
          </a:p>
          <a:p>
            <a:pPr lvl="0" eaLnBrk="1" hangingPunct="1"/>
            <a:endParaRPr dirty="0"/>
          </a:p>
          <a:p>
            <a:pPr lvl="0" eaLnBrk="1" hangingPunct="1"/>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6563" name="Rectangle 2"/>
          <p:cNvSpPr>
            <a:spLocks noTextEdit="1"/>
          </p:cNvSpPr>
          <p:nvPr>
            <p:ph type="sldImg"/>
          </p:nvPr>
        </p:nvSpPr>
        <p:spPr/>
      </p:sp>
      <p:sp>
        <p:nvSpPr>
          <p:cNvPr id="66564" name="Rectangle 3"/>
          <p:cNvSpPr>
            <a:spLocks noGrp="1"/>
          </p:cNvSpPr>
          <p:nvPr>
            <p:ph type="body" idx="1"/>
          </p:nvPr>
        </p:nvSpPr>
        <p:spPr/>
        <p:txBody>
          <a:bodyPr wrap="square" lIns="91440" tIns="45720" rIns="91440" bIns="45720" anchor="t" anchorCtr="0"/>
          <a:p>
            <a:pPr lvl="0" eaLnBrk="1" hangingPunct="1"/>
            <a:r>
              <a:rPr dirty="0"/>
              <a:t>Here’s what a winning portable looks like… and he parked on a county line for double points. </a:t>
            </a:r>
            <a:endParaRPr dirty="0"/>
          </a:p>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3011" name="Rectangle 2"/>
          <p:cNvSpPr>
            <a:spLocks noTextEdit="1"/>
          </p:cNvSpPr>
          <p:nvPr>
            <p:ph type="sldImg"/>
          </p:nvPr>
        </p:nvSpPr>
        <p:spPr/>
      </p:sp>
      <p:sp>
        <p:nvSpPr>
          <p:cNvPr id="43012" name="Rectangle 3"/>
          <p:cNvSpPr>
            <a:spLocks noGrp="1"/>
          </p:cNvSpPr>
          <p:nvPr>
            <p:ph type="body" idx="1"/>
          </p:nvPr>
        </p:nvSpPr>
        <p:spPr/>
        <p:txBody>
          <a:bodyPr wrap="square" lIns="91440" tIns="45720" rIns="91440" bIns="45720" anchor="t" anchorCtr="0"/>
          <a:p>
            <a:pPr lvl="0" eaLnBrk="1" hangingPunct="1"/>
            <a:r>
              <a:rPr dirty="0"/>
              <a:t>It happens that there are FOUR QSO parties on May 1….</a:t>
            </a:r>
            <a:endParaRPr dirty="0"/>
          </a:p>
          <a:p>
            <a:pPr lvl="0" eaLnBrk="1" hangingPunct="1"/>
            <a:endParaRPr dirty="0"/>
          </a:p>
          <a:p>
            <a:pPr lvl="0" eaLnBrk="1" hangingPunct="1"/>
            <a:r>
              <a:rPr dirty="0"/>
              <a:t>Indiana</a:t>
            </a:r>
            <a:endParaRPr dirty="0"/>
          </a:p>
          <a:p>
            <a:pPr lvl="0" eaLnBrk="1" hangingPunct="1"/>
            <a:endParaRPr dirty="0"/>
          </a:p>
          <a:p>
            <a:pPr lvl="0" eaLnBrk="1" hangingPunct="1"/>
            <a:r>
              <a:rPr dirty="0"/>
              <a:t>W7 QSO Party… a chance to add multipliers by working all those W7s that want to work YOU!</a:t>
            </a:r>
            <a:endParaRPr dirty="0"/>
          </a:p>
          <a:p>
            <a:pPr lvl="0" eaLnBrk="1" hangingPunct="1"/>
            <a:endParaRPr dirty="0"/>
          </a:p>
          <a:p>
            <a:pPr lvl="0" eaLnBrk="1" hangingPunct="1"/>
            <a:r>
              <a:rPr dirty="0"/>
              <a:t>New England QSO Party – ditto for all the W1s in six more states (multipliers)</a:t>
            </a:r>
            <a:endParaRPr dirty="0"/>
          </a:p>
          <a:p>
            <a:pPr lvl="0" eaLnBrk="1" hangingPunct="1"/>
            <a:endParaRPr dirty="0"/>
          </a:p>
          <a:p>
            <a:pPr lvl="0" eaLnBrk="1" hangingPunct="1"/>
            <a:r>
              <a:rPr dirty="0"/>
              <a:t>And the county hunter QSO party… they want to work  YOUR county…. And they REALLY want to work Indiana mobiles, which are extra points.</a:t>
            </a:r>
            <a:endParaRPr dirty="0"/>
          </a:p>
          <a:p>
            <a:pPr lvl="0" eaLnBrk="1" hangingPunct="1"/>
            <a:br>
              <a:rPr dirty="0"/>
            </a:br>
            <a:r>
              <a:rPr dirty="0"/>
              <a:t>All of the others will give you their state and county in the exchange. If you’d like to play in their contests as well, be sure to log their county as well as state.</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7587" name="Rectangle 2"/>
          <p:cNvSpPr>
            <a:spLocks noTextEdit="1"/>
          </p:cNvSpPr>
          <p:nvPr>
            <p:ph type="sldImg"/>
          </p:nvPr>
        </p:nvSpPr>
        <p:spPr/>
      </p:sp>
      <p:sp>
        <p:nvSpPr>
          <p:cNvPr id="67588" name="Rectangle 3"/>
          <p:cNvSpPr>
            <a:spLocks noGrp="1"/>
          </p:cNvSpPr>
          <p:nvPr>
            <p:ph type="body" idx="1"/>
          </p:nvPr>
        </p:nvSpPr>
        <p:spPr/>
        <p:txBody>
          <a:bodyPr wrap="square" lIns="91440" tIns="45720" rIns="91440" bIns="45720" anchor="t" anchorCtr="0"/>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69635" name="Rectangle 2"/>
          <p:cNvSpPr>
            <a:spLocks noTextEdit="1"/>
          </p:cNvSpPr>
          <p:nvPr>
            <p:ph type="sldImg"/>
          </p:nvPr>
        </p:nvSpPr>
        <p:spPr/>
      </p:sp>
      <p:sp>
        <p:nvSpPr>
          <p:cNvPr id="69636" name="Rectangle 3"/>
          <p:cNvSpPr>
            <a:spLocks noGrp="1"/>
          </p:cNvSpPr>
          <p:nvPr>
            <p:ph type="body" idx="1"/>
          </p:nvPr>
        </p:nvSpPr>
        <p:spPr/>
        <p:txBody>
          <a:bodyPr wrap="square" lIns="91440" tIns="45720" rIns="91440" bIns="45720" anchor="t" anchorCtr="0"/>
          <a:p>
            <a:pPr lvl="0" eaLnBrk="1" hangingPunct="1"/>
            <a:endParaRPr dirty="0"/>
          </a:p>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1683" name="Rectangle 2"/>
          <p:cNvSpPr>
            <a:spLocks noTextEdit="1"/>
          </p:cNvSpPr>
          <p:nvPr>
            <p:ph type="sldImg"/>
          </p:nvPr>
        </p:nvSpPr>
        <p:spPr/>
      </p:sp>
      <p:sp>
        <p:nvSpPr>
          <p:cNvPr id="71684" name="Rectangle 3"/>
          <p:cNvSpPr>
            <a:spLocks noGrp="1"/>
          </p:cNvSpPr>
          <p:nvPr>
            <p:ph type="body" idx="1"/>
          </p:nvPr>
        </p:nvSpPr>
        <p:spPr/>
        <p:txBody>
          <a:bodyPr wrap="square" lIns="91440" tIns="45720" rIns="91440" bIns="45720" anchor="t" anchorCtr="0"/>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3731" name="Rectangle 2"/>
          <p:cNvSpPr>
            <a:spLocks noTextEdit="1"/>
          </p:cNvSpPr>
          <p:nvPr>
            <p:ph type="sldImg"/>
          </p:nvPr>
        </p:nvSpPr>
        <p:spPr/>
      </p:sp>
      <p:sp>
        <p:nvSpPr>
          <p:cNvPr id="73732" name="Rectangle 3"/>
          <p:cNvSpPr>
            <a:spLocks noGrp="1"/>
          </p:cNvSpPr>
          <p:nvPr>
            <p:ph type="body" idx="1"/>
          </p:nvPr>
        </p:nvSpPr>
        <p:spPr/>
        <p:txBody>
          <a:bodyPr wrap="square" lIns="91440" tIns="45720" rIns="91440" bIns="45720" anchor="t" anchorCtr="0"/>
          <a:p>
            <a:pPr lvl="0" eaLnBrk="1" hangingPunct="1"/>
            <a:endParaRPr dirty="0"/>
          </a:p>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4755" name="Rectangle 2"/>
          <p:cNvSpPr>
            <a:spLocks noTextEdit="1"/>
          </p:cNvSpPr>
          <p:nvPr>
            <p:ph type="sldImg"/>
          </p:nvPr>
        </p:nvSpPr>
        <p:spPr/>
      </p:sp>
      <p:sp>
        <p:nvSpPr>
          <p:cNvPr id="74756" name="Rectangle 3"/>
          <p:cNvSpPr>
            <a:spLocks noGrp="1"/>
          </p:cNvSpPr>
          <p:nvPr>
            <p:ph type="body" idx="1"/>
          </p:nvPr>
        </p:nvSpPr>
        <p:spPr/>
        <p:txBody>
          <a:bodyPr wrap="square" lIns="91440" tIns="45720" rIns="91440" bIns="45720" anchor="t" anchorCtr="0"/>
          <a:p>
            <a:pPr lvl="0" eaLnBrk="1" hangingPunct="1"/>
            <a:endParaRPr dirty="0"/>
          </a:p>
          <a:p>
            <a:pPr lvl="0" eaLnBrk="1" hangingPunct="1"/>
            <a:r>
              <a:rPr dirty="0"/>
              <a:t>But his antennas are no better than dipoles strung high in trees between two counties, and he runs 100 watts.</a:t>
            </a:r>
            <a:endParaRPr dirty="0"/>
          </a:p>
          <a:p>
            <a:pPr lvl="0" eaLnBrk="1" hangingPunct="1"/>
            <a:endParaRPr dirty="0"/>
          </a:p>
          <a:p>
            <a:pPr lvl="0" eaLnBrk="1" hangingPunct="1"/>
            <a:r>
              <a:rPr dirty="0"/>
              <a:t>So …. N9FN CAN be beaten!</a:t>
            </a: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5779" name="Rectangle 2"/>
          <p:cNvSpPr>
            <a:spLocks noTextEdit="1"/>
          </p:cNvSpPr>
          <p:nvPr>
            <p:ph type="sldImg"/>
          </p:nvPr>
        </p:nvSpPr>
        <p:spPr/>
      </p:sp>
      <p:sp>
        <p:nvSpPr>
          <p:cNvPr id="75780" name="Rectangle 3"/>
          <p:cNvSpPr>
            <a:spLocks noGrp="1"/>
          </p:cNvSpPr>
          <p:nvPr>
            <p:ph type="body" idx="1"/>
          </p:nvPr>
        </p:nvSpPr>
        <p:spPr/>
        <p:txBody>
          <a:bodyPr wrap="square" lIns="91440" tIns="45720" rIns="91440" bIns="45720" anchor="t" anchorCtr="0"/>
          <a:p>
            <a:pPr lvl="0" eaLnBrk="1" hangingPunct="1"/>
            <a:r>
              <a:rPr dirty="0"/>
              <a:t>As mentioned earlier there’s  LOT of useful info as well as the rules and county abbreviations. There</a:t>
            </a:r>
            <a:r>
              <a:rPr lang="en-US" dirty="0"/>
              <a:t> is also </a:t>
            </a:r>
            <a:r>
              <a:rPr dirty="0"/>
              <a:t>the planned activity map.</a:t>
            </a:r>
            <a:endParaRPr dirty="0"/>
          </a:p>
          <a:p>
            <a:pPr lvl="0" eaLnBrk="1" hangingPunct="1"/>
            <a:endParaRPr dirty="0"/>
          </a:p>
          <a:p>
            <a:pPr lvl="0" eaLnBrk="1" hangingPunct="1"/>
            <a:r>
              <a:rPr dirty="0"/>
              <a:t>Look at the SOAPBOX to hear what 2009 operators had to say.</a:t>
            </a:r>
            <a:endParaRPr dirty="0"/>
          </a:p>
          <a:p>
            <a:pPr lvl="0" eaLnBrk="1" hangingPunct="1"/>
            <a:endParaRPr dirty="0"/>
          </a:p>
          <a:p>
            <a:pPr lvl="0" eaLnBrk="1" hangingPunct="1"/>
            <a:r>
              <a:rPr dirty="0"/>
              <a:t>If you don’t want to see a bunch of INQP messages in your mailbox, opt for the daily digest (all correspondence for the day in ONE e-mail)</a:t>
            </a:r>
            <a:endParaRPr dirty="0"/>
          </a:p>
          <a:p>
            <a:pPr lvl="0" eaLnBrk="1" hangingPunct="1"/>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6803" name="Rectangle 2"/>
          <p:cNvSpPr>
            <a:spLocks noTextEdit="1"/>
          </p:cNvSpPr>
          <p:nvPr>
            <p:ph type="sldImg"/>
          </p:nvPr>
        </p:nvSpPr>
        <p:spPr/>
      </p:sp>
      <p:sp>
        <p:nvSpPr>
          <p:cNvPr id="76804" name="Rectangle 3"/>
          <p:cNvSpPr>
            <a:spLocks noGrp="1"/>
          </p:cNvSpPr>
          <p:nvPr>
            <p:ph type="body" idx="1"/>
          </p:nvPr>
        </p:nvSpPr>
        <p:spPr/>
        <p:txBody>
          <a:bodyPr wrap="square" lIns="91440" tIns="45720" rIns="91440" bIns="45720" anchor="t" anchorCtr="0"/>
          <a:p>
            <a:pPr lvl="0" eaLnBrk="1" hangingPunct="1"/>
            <a:r>
              <a:rPr dirty="0"/>
              <a:t>You generals and extras--- or club stations ---- let the Tech class folks operate. (You must be control operator)</a:t>
            </a:r>
            <a:endParaRPr dirty="0"/>
          </a:p>
          <a:p>
            <a:pPr lvl="0" eaLnBrk="1" hangingPunct="1"/>
            <a:endParaRPr dirty="0"/>
          </a:p>
          <a:p>
            <a:pPr lvl="0" eaLnBrk="1" hangingPunct="1"/>
            <a:r>
              <a:rPr dirty="0"/>
              <a:t>You canspot your self,  </a:t>
            </a:r>
            <a:r>
              <a:rPr lang="en-US" dirty="0"/>
              <a:t>and</a:t>
            </a:r>
            <a:r>
              <a:rPr dirty="0"/>
              <a:t> you </a:t>
            </a:r>
            <a:r>
              <a:rPr lang="en-US" dirty="0"/>
              <a:t>can </a:t>
            </a:r>
            <a:r>
              <a:rPr dirty="0"/>
              <a:t>use the spotting network to find stations . But you can post spots </a:t>
            </a:r>
            <a:r>
              <a:rPr lang="en-US" dirty="0"/>
              <a:t>for mobiles and rovers when they change counties...</a:t>
            </a:r>
            <a:r>
              <a:rPr dirty="0"/>
              <a:t> The mobiles appreciate it since they won’t be in a new county for long.</a:t>
            </a:r>
            <a:endParaRPr dirty="0"/>
          </a:p>
          <a:p>
            <a:pPr lvl="0" eaLnBrk="1" hangingPunct="1"/>
            <a:endParaRPr dirty="0"/>
          </a:p>
          <a:p>
            <a:pPr lvl="0" eaLnBrk="1" hangingPunct="1"/>
            <a:r>
              <a:rPr dirty="0"/>
              <a:t>County line operation (in a SAFE location) counts as two QSOs per contact. You don’t need to straddle the line if it’s not safe, but be as close as you safely can be.</a:t>
            </a:r>
            <a:endParaRPr dirty="0"/>
          </a:p>
          <a:p>
            <a:pPr lvl="0" eaLnBrk="1" hangingPunct="1"/>
            <a:endParaRPr dirty="0"/>
          </a:p>
          <a:p>
            <a:pPr lvl="0" eaLnBrk="1" hangingPunct="1"/>
            <a:r>
              <a:rPr dirty="0"/>
              <a:t>PLEASE ask for permission to operate from private property! We don’t need to overwork our law enforcement folks any more…. (We have had a few incidents in the past with “suspicious” radio antennas)</a:t>
            </a:r>
            <a:endParaRPr dirty="0"/>
          </a:p>
          <a:p>
            <a:pPr lvl="0" eaLnBrk="1" hangingPunct="1"/>
            <a:endParaRPr dirty="0"/>
          </a:p>
          <a:p>
            <a:pPr lvl="0" eaLnBrk="1" hangingPunct="1"/>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77827" name="Rectangle 2"/>
          <p:cNvSpPr>
            <a:spLocks noTextEdit="1"/>
          </p:cNvSpPr>
          <p:nvPr>
            <p:ph type="sldImg"/>
          </p:nvPr>
        </p:nvSpPr>
        <p:spPr/>
      </p:sp>
      <p:sp>
        <p:nvSpPr>
          <p:cNvPr id="77828" name="Rectangle 3"/>
          <p:cNvSpPr>
            <a:spLocks noGrp="1"/>
          </p:cNvSpPr>
          <p:nvPr>
            <p:ph type="body" idx="1"/>
          </p:nvPr>
        </p:nvSpPr>
        <p:spPr/>
        <p:txBody>
          <a:bodyPr wrap="square" lIns="91440" tIns="45720" rIns="91440" bIns="45720" anchor="t" anchorCtr="0"/>
          <a:p>
            <a:pPr lvl="0" eaLnBrk="1" hangingPunct="1"/>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4035" name="Rectangle 1026"/>
          <p:cNvSpPr>
            <a:spLocks noTextEdit="1"/>
          </p:cNvSpPr>
          <p:nvPr>
            <p:ph type="sldImg"/>
          </p:nvPr>
        </p:nvSpPr>
        <p:spPr/>
      </p:sp>
      <p:sp>
        <p:nvSpPr>
          <p:cNvPr id="44036" name="Rectangle 1027"/>
          <p:cNvSpPr>
            <a:spLocks noGrp="1"/>
          </p:cNvSpPr>
          <p:nvPr>
            <p:ph type="body" idx="1"/>
          </p:nvPr>
        </p:nvSpPr>
        <p:spPr/>
        <p:txBody>
          <a:bodyPr wrap="square" lIns="91440" tIns="45720" rIns="91440" bIns="45720" anchor="t" anchorCtr="0"/>
          <a:p>
            <a:pPr lvl="0" eaLnBrk="1" hangingPunct="1"/>
            <a:r>
              <a:rPr dirty="0"/>
              <a:t>You can sign up for the reflector on the web page. </a:t>
            </a:r>
            <a:endParaRPr dirty="0"/>
          </a:p>
          <a:p>
            <a:pPr lvl="0" eaLnBrk="1" hangingPunct="1"/>
            <a:br>
              <a:rPr dirty="0"/>
            </a:br>
            <a:r>
              <a:rPr dirty="0"/>
              <a:t>There won’t be much reflector activity until late March and April, but then it will get heavy.  </a:t>
            </a:r>
            <a:endParaRPr dirty="0"/>
          </a:p>
          <a:p>
            <a:pPr lvl="0" eaLnBrk="1" hangingPunct="1"/>
            <a:endParaRPr dirty="0"/>
          </a:p>
          <a:p>
            <a:pPr lvl="0" eaLnBrk="1" hangingPunct="1"/>
            <a:endParaRPr dirty="0"/>
          </a:p>
          <a:p>
            <a:pPr lvl="0" eaLnBrk="1" hangingPunct="1"/>
            <a:r>
              <a:rPr dirty="0"/>
              <a:t>There are a number of references in the INQP web page links. One of interest is the Indiana map showing activity by county….. A LOT of counties are very active, others are very rare</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5059" name="Rectangle 2"/>
          <p:cNvSpPr>
            <a:spLocks noTextEdit="1"/>
          </p:cNvSpPr>
          <p:nvPr>
            <p:ph type="sldImg"/>
          </p:nvPr>
        </p:nvSpPr>
        <p:spPr/>
      </p:sp>
      <p:sp>
        <p:nvSpPr>
          <p:cNvPr id="45060" name="Rectangle 3"/>
          <p:cNvSpPr>
            <a:spLocks noGrp="1"/>
          </p:cNvSpPr>
          <p:nvPr>
            <p:ph type="body" idx="1"/>
          </p:nvPr>
        </p:nvSpPr>
        <p:spPr/>
        <p:txBody>
          <a:bodyPr wrap="square" lIns="91440" tIns="45720" rIns="91440" bIns="45720" anchor="t" anchorCtr="0"/>
          <a:p>
            <a:pPr lvl="0" eaLnBrk="1" hangingPunct="1"/>
            <a:r>
              <a:rPr dirty="0"/>
              <a:t>Since 2002 the Indiana QSO Party has been sponsored by the Hoosier DX and Contest Club that meets in Indianapolis once a month. Members include a number of top operators and some little pistols. </a:t>
            </a:r>
            <a:endParaRPr dirty="0"/>
          </a:p>
          <a:p>
            <a:pPr lvl="0" eaLnBrk="1" hangingPunct="1"/>
            <a:endParaRPr dirty="0"/>
          </a:p>
          <a:p>
            <a:pPr lvl="0" eaLnBrk="1" hangingPunct="1"/>
            <a:r>
              <a:rPr dirty="0"/>
              <a:t>Some of our members have won numerous radio contests and competed in the World Radio Team Contesting event (to be held in Russia this year). Others are on the DXCC Honor Roll. And most of us just like to get on the air, even if we win nothing.</a:t>
            </a:r>
            <a:endParaRPr dirty="0"/>
          </a:p>
          <a:p>
            <a:pPr lvl="0" eaLnBrk="1" hangingPunct="1"/>
            <a:endParaRPr dirty="0"/>
          </a:p>
          <a:p>
            <a:pPr lvl="0" eaLnBrk="1" hangingPunct="1"/>
            <a:r>
              <a:rPr dirty="0"/>
              <a:t>All are willing to share their knowledge about contesting or working DX.</a:t>
            </a:r>
            <a:endParaRPr dirty="0"/>
          </a:p>
          <a:p>
            <a:pPr lvl="0" eaLnBrk="1" hangingPunct="1"/>
            <a:endParaRPr dirty="0"/>
          </a:p>
          <a:p>
            <a:pPr lvl="0" eaLnBrk="1" hangingPunct="1"/>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6083" name="Rectangle 2"/>
          <p:cNvSpPr>
            <a:spLocks noTextEdit="1"/>
          </p:cNvSpPr>
          <p:nvPr>
            <p:ph type="sldImg"/>
          </p:nvPr>
        </p:nvSpPr>
        <p:spPr/>
      </p:sp>
      <p:sp>
        <p:nvSpPr>
          <p:cNvPr id="46084" name="Rectangle 3"/>
          <p:cNvSpPr>
            <a:spLocks noGrp="1"/>
          </p:cNvSpPr>
          <p:nvPr>
            <p:ph type="body" idx="1"/>
          </p:nvPr>
        </p:nvSpPr>
        <p:spPr/>
        <p:txBody>
          <a:bodyPr wrap="square" lIns="91440" tIns="45720" rIns="91440" bIns="45720" anchor="t" anchorCtr="0"/>
          <a:p>
            <a:pPr lvl="0" eaLnBrk="1" hangingPunct="1"/>
            <a:r>
              <a:rPr dirty="0"/>
              <a:t>The rate meter on the logging software at KJ9C/mobile has often been over 120/hour for short bursts….. That</a:t>
            </a:r>
            <a:r>
              <a:rPr lang="en-US" dirty="0"/>
              <a:t>’</a:t>
            </a:r>
            <a:r>
              <a:rPr dirty="0"/>
              <a:t>s a lot of calls to pull out</a:t>
            </a:r>
            <a:endParaRPr dirty="0"/>
          </a:p>
          <a:p>
            <a:pPr lvl="0" eaLnBrk="1" hangingPunct="1"/>
            <a:endParaRPr dirty="0"/>
          </a:p>
          <a:p>
            <a:pPr lvl="0" eaLnBrk="1" hangingPunct="1"/>
            <a:r>
              <a:rPr dirty="0"/>
              <a:t>The weather is usually good enough that a tent and generator – or a state park shelter – will suffice for your portable operation</a:t>
            </a:r>
            <a:endParaRPr dirty="0"/>
          </a:p>
          <a:p>
            <a:pPr lvl="0" eaLnBrk="1" hangingPunct="1"/>
            <a:endParaRPr dirty="0"/>
          </a:p>
          <a:p>
            <a:pPr lvl="0" eaLnBrk="1" hangingPunct="1"/>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7107" name="Rectangle 2"/>
          <p:cNvSpPr>
            <a:spLocks noTextEdit="1"/>
          </p:cNvSpPr>
          <p:nvPr>
            <p:ph type="sldImg"/>
          </p:nvPr>
        </p:nvSpPr>
        <p:spPr/>
      </p:sp>
      <p:sp>
        <p:nvSpPr>
          <p:cNvPr id="47108" name="Rectangle 3"/>
          <p:cNvSpPr>
            <a:spLocks noGrp="1"/>
          </p:cNvSpPr>
          <p:nvPr>
            <p:ph type="body" idx="1"/>
          </p:nvPr>
        </p:nvSpPr>
        <p:spPr/>
        <p:txBody>
          <a:bodyPr wrap="square" lIns="91440" tIns="45720" rIns="91440" bIns="45720" anchor="t" anchorCtr="0"/>
          <a:p>
            <a:pPr lvl="0" eaLnBrk="1" hangingPunct="1"/>
            <a:r>
              <a:rPr dirty="0"/>
              <a:t>Many little pistols and casual operators from Indiana got on the help the effort, and sent in logs for as few as ONE QSO.</a:t>
            </a:r>
            <a:endParaRPr dirty="0"/>
          </a:p>
          <a:p>
            <a:pPr lvl="0" eaLnBrk="1" hangingPunct="1"/>
            <a:endParaRPr dirty="0"/>
          </a:p>
          <a:p>
            <a:pPr lvl="0" eaLnBrk="1" hangingPunct="1"/>
            <a:r>
              <a:rPr dirty="0"/>
              <a:t>We hope to see even more logs in 20</a:t>
            </a:r>
            <a:r>
              <a:rPr lang="en-US" dirty="0"/>
              <a:t>24</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8131" name="Rectangle 2"/>
          <p:cNvSpPr>
            <a:spLocks noTextEdit="1"/>
          </p:cNvSpPr>
          <p:nvPr>
            <p:ph type="sldImg"/>
          </p:nvPr>
        </p:nvSpPr>
        <p:spPr/>
      </p:sp>
      <p:sp>
        <p:nvSpPr>
          <p:cNvPr id="48132" name="Rectangle 3"/>
          <p:cNvSpPr>
            <a:spLocks noGrp="1"/>
          </p:cNvSpPr>
          <p:nvPr>
            <p:ph type="body" idx="1"/>
          </p:nvPr>
        </p:nvSpPr>
        <p:spPr/>
        <p:txBody>
          <a:bodyPr wrap="square" lIns="91440" tIns="45720" rIns="91440" bIns="45720" anchor="t" anchorCtr="0"/>
          <a:p>
            <a:pPr lvl="0" eaLnBrk="1" hangingPunct="1"/>
            <a:r>
              <a:rPr dirty="0"/>
              <a:t>You’ll find a lot of fixed stations working SSB, because they can put louder signals on the air than a mobile with an 8 foot antenna.</a:t>
            </a:r>
            <a:r>
              <a:rPr lang="en-US" dirty="0"/>
              <a:t>... VHF and digital modes have not been popular in other state parties....</a:t>
            </a:r>
            <a:endParaRPr dirty="0"/>
          </a:p>
          <a:p>
            <a:pPr lvl="0" eaLnBrk="1" hangingPunct="1"/>
            <a:endParaRPr dirty="0"/>
          </a:p>
          <a:p>
            <a:pPr lvl="0" eaLnBrk="1" hangingPunct="1"/>
            <a:r>
              <a:rPr dirty="0"/>
              <a:t>But because of this,  mobiles tend to prefer CW, as they can be heard and even hold a “run” frequency. So look in the CW band for new Indiana multipliers, or look in the phone bands for more states.</a:t>
            </a:r>
            <a:endParaRPr dirty="0"/>
          </a:p>
          <a:p>
            <a:pPr lvl="0" eaLnBrk="1" hangingPunct="1"/>
            <a:endParaRPr dirty="0"/>
          </a:p>
          <a:p>
            <a:pPr lvl="0" eaLnBrk="1" hangingPunct="1"/>
            <a:r>
              <a:rPr dirty="0"/>
              <a:t>But don’t count the mobiles out on phone. They can work a county on CW for a multiplier, then  on phone for another multiplier. So don’t be surprised to hear an Indiana mobile reply to your SSB CQ.</a:t>
            </a:r>
            <a:endParaRPr dirty="0"/>
          </a:p>
          <a:p>
            <a:pPr lvl="0" eaLnBrk="1" hangingPunct="1"/>
            <a:endParaRPr dirty="0"/>
          </a:p>
          <a:p>
            <a:pPr lvl="0" eaLnBrk="1" hangingPunct="1"/>
            <a:r>
              <a:rPr dirty="0"/>
              <a:t>But to be sure you hear him, once in a while when calling CQ say “mobiles only please”….. Or his signal will be buried under everybody else’s</a:t>
            </a:r>
            <a:endParaRPr dirty="0"/>
          </a:p>
          <a:p>
            <a:pPr lvl="0" eaLnBrk="1" hangingPunct="1"/>
            <a:endParaRPr dirty="0"/>
          </a:p>
          <a:p>
            <a:pPr lvl="0" eaLnBrk="1" hangingPunct="1"/>
            <a:r>
              <a:rPr dirty="0"/>
              <a:t>Obviously the more time you spend on the air the more contacts you make. But activity picks up in late afternoon and after dark, especially on 80 meters.</a:t>
            </a:r>
            <a:endParaRPr dirty="0"/>
          </a:p>
          <a:p>
            <a:pPr lvl="0" eaLnBrk="1" hangingPunct="1"/>
            <a:endParaRPr dirty="0"/>
          </a:p>
          <a:p>
            <a:pPr lvl="0" eaLnBrk="1" hangingPunct="1"/>
            <a:r>
              <a:rPr dirty="0"/>
              <a:t>Logging will be discussed later</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49155" name="Rectangle 2"/>
          <p:cNvSpPr>
            <a:spLocks noTextEdit="1"/>
          </p:cNvSpPr>
          <p:nvPr>
            <p:ph type="sldImg"/>
          </p:nvPr>
        </p:nvSpPr>
        <p:spPr/>
      </p:sp>
      <p:sp>
        <p:nvSpPr>
          <p:cNvPr id="49156" name="Rectangle 3"/>
          <p:cNvSpPr>
            <a:spLocks noGrp="1"/>
          </p:cNvSpPr>
          <p:nvPr>
            <p:ph type="body" idx="1"/>
          </p:nvPr>
        </p:nvSpPr>
        <p:spPr>
          <a:xfrm>
            <a:off x="609600" y="4343400"/>
            <a:ext cx="5715000" cy="4114800"/>
          </a:xfrm>
        </p:spPr>
        <p:txBody>
          <a:bodyPr wrap="square" lIns="91440" tIns="45720" rIns="91440" bIns="45720" anchor="t" anchorCtr="0"/>
          <a:p>
            <a:pPr lvl="0" eaLnBrk="1" hangingPunct="1"/>
            <a:r>
              <a:rPr dirty="0"/>
              <a:t>Ain't no meters like 40 meters. Forty will be good in early afternoon for in-state and Midwest, then it’ll go real long so you can work those W1s, then longer</a:t>
            </a:r>
            <a:r>
              <a:rPr lang="en-US" dirty="0"/>
              <a:t>... </a:t>
            </a:r>
            <a:r>
              <a:rPr dirty="0"/>
              <a:t>after dark for W6/W7 and DX. At dusk, you’ll want to try 80 and it will also go long later. </a:t>
            </a:r>
            <a:r>
              <a:rPr lang="en-US" dirty="0">
                <a:sym typeface="+mn-ea"/>
              </a:rPr>
              <a:t>dont forget to check 80 meters early for in-state activity</a:t>
            </a:r>
            <a:r>
              <a:rPr dirty="0">
                <a:sym typeface="+mn-ea"/>
              </a:rPr>
              <a:t> </a:t>
            </a:r>
            <a:r>
              <a:rPr dirty="0"/>
              <a:t>Likewise a few stalwarts may show up at the suggested 160 meter operating time (0200Z).</a:t>
            </a:r>
            <a:endParaRPr dirty="0"/>
          </a:p>
          <a:p>
            <a:pPr lvl="0" eaLnBrk="1" hangingPunct="1"/>
            <a:endParaRPr dirty="0"/>
          </a:p>
          <a:p>
            <a:pPr lvl="0" eaLnBrk="1" hangingPunct="1"/>
            <a:r>
              <a:rPr dirty="0"/>
              <a:t>Don’t forget 20, 15 and 10 meters…. Twenty will be good early for getting states as multipliers…. Likewise 15 and maybe ten.  The more bands you work the better your chance of working a station multiple times.</a:t>
            </a:r>
            <a:endParaRPr dirty="0"/>
          </a:p>
          <a:p>
            <a:pPr lvl="0" eaLnBrk="1" hangingPunct="1"/>
            <a:endParaRPr dirty="0"/>
          </a:p>
          <a:p>
            <a:pPr lvl="0" eaLnBrk="1" hangingPunct="1"/>
            <a:r>
              <a:rPr dirty="0"/>
              <a:t>But you really want to try to get to 80 later.</a:t>
            </a:r>
            <a:endParaRPr dirty="0"/>
          </a:p>
          <a:p>
            <a:pPr lvl="0" eaLnBrk="1" hangingPunct="1"/>
            <a:br>
              <a:rPr dirty="0"/>
            </a:br>
            <a:r>
              <a:rPr dirty="0"/>
              <a:t>There have been a few requests for VHF, but other states with VHF in their QSO parties have seen almost no activity. Need ground wave to make in-state contacts (got to be close) and there’s very little sporadic-E the first weekend of May for distance QSOs.</a:t>
            </a:r>
            <a:endParaRPr dirty="0"/>
          </a:p>
          <a:p>
            <a:pPr lvl="0" eaLnBrk="1" hangingPunct="1"/>
            <a:endParaRPr dirty="0"/>
          </a:p>
          <a:p>
            <a:pPr lvl="0" eaLnBrk="1" hangingPunct="1"/>
            <a:r>
              <a:rPr dirty="0"/>
              <a:t>No general or Extra class? Operate in a multi-op or as a guest operator at somebody else’s station. </a:t>
            </a:r>
            <a:endParaRPr dirty="0"/>
          </a:p>
          <a:p>
            <a:pPr lvl="0" eaLnBrk="1" hangingPunct="1"/>
            <a:endParaRPr dirty="0"/>
          </a:p>
          <a:p>
            <a:pPr lvl="0" eaLnBrk="1" hangingPunct="1"/>
            <a:r>
              <a:rPr dirty="0"/>
              <a:t>You guys with good HF stations – invite a Tech class to try HF.</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Slide Number Placeholder 5"/>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Slide Number Placeholder 5"/>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Slide Number Placeholder 5"/>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Slide Number Placeholder 5"/>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Slide Number Placeholder 5"/>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7" name="Slide Number Placeholder 6"/>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9" name="Slide Number Placeholder 8"/>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5" name="Slide Number Placeholder 4"/>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4" name="Slide Number Placeholder 3"/>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7" name="Slide Number Placeholder 6"/>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7" name="Slide Number Placeholder 6"/>
          <p:cNvSpPr>
            <a:spLocks noGrp="1"/>
          </p:cNvSpPr>
          <p:nvPr>
            <p:ph type="sldNum" sz="quarter" idx="12"/>
          </p:nvPr>
        </p:nvSpPr>
        <p:spPr/>
        <p:txBody>
          <a:bodyPr/>
          <a:p>
            <a:pPr lvl="0" eaLnBrk="1" hangingPunct="1"/>
            <a:fld id="{9A0DB2DC-4C9A-4742-B13C-FB6460FD3503}" type="slidenum">
              <a:rPr lang="en-US"/>
            </a:fld>
            <a:endParaRPr lang="en-US">
              <a:latin typeface="Times New Roman" panose="0202060305040502030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vmlDrawing" Target="../drawings/vmlDrawing1.vml"/><Relationship Id="rId14" Type="http://schemas.openxmlformats.org/officeDocument/2006/relationships/image" Target="../media/image1.png"/><Relationship Id="rId13" Type="http://schemas.openxmlformats.org/officeDocument/2006/relationships/oleObject" Target="../embeddings/oleObject1.bin"/><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1676400" y="609600"/>
            <a:ext cx="6781800" cy="1143000"/>
          </a:xfrm>
          <a:prstGeom prst="rect">
            <a:avLst/>
          </a:prstGeom>
          <a:noFill/>
          <a:ln w="9525">
            <a:noFill/>
          </a:ln>
        </p:spPr>
        <p:txBody>
          <a:bodyPr anchor="ctr" anchorCtr="0"/>
          <a:p>
            <a:pPr lvl="0"/>
            <a:r>
              <a:rPr dirty="0"/>
              <a:t>Click to edit Master title style</a:t>
            </a:r>
            <a:endParaRPr dirty="0"/>
          </a:p>
        </p:txBody>
      </p:sp>
      <p:sp>
        <p:nvSpPr>
          <p:cNvPr id="1027" name="Rectangle 3"/>
          <p:cNvSpPr>
            <a:spLocks noGrp="1"/>
          </p:cNvSpPr>
          <p:nvPr>
            <p:ph type="body" idx="1"/>
          </p:nvPr>
        </p:nvSpPr>
        <p:spPr>
          <a:xfrm>
            <a:off x="685800" y="1981200"/>
            <a:ext cx="7772400" cy="4114800"/>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Times New Roman" panose="02020603050405020304" charset="0"/>
              <a:ea typeface="+mn-ea"/>
              <a:cs typeface="+mn-cs"/>
            </a:endParaRPr>
          </a:p>
        </p:txBody>
      </p:sp>
      <p:sp>
        <p:nvSpPr>
          <p:cNvPr id="1030" name="Rectangle 6"/>
          <p:cNvSpPr>
            <a:spLocks noGrp="1" noChangeArrowheads="1"/>
          </p:cNvSpPr>
          <p:nvPr>
            <p:ph type="sldNum" sz="quarter" idx="4"/>
          </p:nvPr>
        </p:nvSpPr>
        <p:spPr bwMode="auto">
          <a:xfrm>
            <a:off x="0" y="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a:latin typeface="Comic Sans MS" panose="030F0702030302020204" pitchFamily="66" charset="0"/>
              </a:defRPr>
            </a:lvl1pPr>
          </a:lstStyle>
          <a:p>
            <a:pPr lvl="0" eaLnBrk="1" hangingPunct="1"/>
            <a:fld id="{9A0DB2DC-4C9A-4742-B13C-FB6460FD3503}" type="slidenum">
              <a:rPr lang="en-US"/>
            </a:fld>
            <a:endParaRPr lang="en-US">
              <a:latin typeface="Times New Roman" panose="02020603050405020304" charset="0"/>
            </a:endParaRPr>
          </a:p>
        </p:txBody>
      </p:sp>
      <p:graphicFrame>
        <p:nvGraphicFramePr>
          <p:cNvPr id="1031" name="Object 7"/>
          <p:cNvGraphicFramePr>
            <a:graphicFrameLocks noChangeAspect="1"/>
          </p:cNvGraphicFramePr>
          <p:nvPr userDrawn="1"/>
        </p:nvGraphicFramePr>
        <p:xfrm>
          <a:off x="609600" y="609600"/>
          <a:ext cx="906463" cy="1117600"/>
        </p:xfrm>
        <a:graphic>
          <a:graphicData uri="http://schemas.openxmlformats.org/presentationml/2006/ole">
            <mc:AlternateContent xmlns:mc="http://schemas.openxmlformats.org/markup-compatibility/2006">
              <mc:Choice xmlns:v="urn:schemas-microsoft-com:vml" Requires="v">
                <p:oleObj spid="_x0000_s3076" name="" r:id="rId13" imgW="5638800" imgH="6953250" progId="ImageExpertImage">
                  <p:embed/>
                </p:oleObj>
              </mc:Choice>
              <mc:Fallback>
                <p:oleObj name="" r:id="rId13" imgW="5638800" imgH="6953250" progId="ImageExpertImage">
                  <p:embed/>
                  <p:pic>
                    <p:nvPicPr>
                      <p:cNvPr id="0" name="Picture 3075"/>
                      <p:cNvPicPr/>
                      <p:nvPr/>
                    </p:nvPicPr>
                    <p:blipFill>
                      <a:blip r:embed="rId14"/>
                      <a:stretch>
                        <a:fillRect/>
                      </a:stretch>
                    </p:blipFill>
                    <p:spPr>
                      <a:xfrm>
                        <a:off x="609600" y="609600"/>
                        <a:ext cx="906463" cy="1117600"/>
                      </a:xfrm>
                      <a:prstGeom prst="rect">
                        <a:avLst/>
                      </a:prstGeom>
                      <a:noFill/>
                      <a:ln w="38100">
                        <a:noFill/>
                        <a:miter/>
                      </a:ln>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panose="030F0702030302020204" pitchFamily="66" charset="0"/>
        </a:defRPr>
      </a:lvl2pPr>
      <a:lvl3pPr algn="ctr" rtl="0" eaLnBrk="0" fontAlgn="base" hangingPunct="0">
        <a:spcBef>
          <a:spcPct val="0"/>
        </a:spcBef>
        <a:spcAft>
          <a:spcPct val="0"/>
        </a:spcAft>
        <a:defRPr sz="4400">
          <a:solidFill>
            <a:schemeClr val="tx2"/>
          </a:solidFill>
          <a:latin typeface="Comic Sans MS" panose="030F0702030302020204" pitchFamily="66" charset="0"/>
        </a:defRPr>
      </a:lvl3pPr>
      <a:lvl4pPr algn="ctr" rtl="0" eaLnBrk="0" fontAlgn="base" hangingPunct="0">
        <a:spcBef>
          <a:spcPct val="0"/>
        </a:spcBef>
        <a:spcAft>
          <a:spcPct val="0"/>
        </a:spcAft>
        <a:defRPr sz="4400">
          <a:solidFill>
            <a:schemeClr val="tx2"/>
          </a:solidFill>
          <a:latin typeface="Comic Sans MS" panose="030F0702030302020204" pitchFamily="66" charset="0"/>
        </a:defRPr>
      </a:lvl4pPr>
      <a:lvl5pPr algn="ctr" rtl="0" eaLnBrk="0" fontAlgn="base" hangingPunct="0">
        <a:spcBef>
          <a:spcPct val="0"/>
        </a:spcBef>
        <a:spcAft>
          <a:spcPct val="0"/>
        </a:spcAft>
        <a:defRPr sz="4400">
          <a:solidFill>
            <a:schemeClr val="tx2"/>
          </a:solidFill>
          <a:latin typeface="Comic Sans MS" panose="030F0702030302020204" pitchFamily="66" charset="0"/>
        </a:defRPr>
      </a:lvl5pPr>
      <a:lvl6pPr marL="457200" algn="ctr" rtl="0" fontAlgn="base">
        <a:spcBef>
          <a:spcPct val="0"/>
        </a:spcBef>
        <a:spcAft>
          <a:spcPct val="0"/>
        </a:spcAft>
        <a:defRPr sz="4400">
          <a:solidFill>
            <a:schemeClr val="tx2"/>
          </a:solidFill>
          <a:latin typeface="Comic Sans MS" panose="030F0702030302020204" pitchFamily="66" charset="0"/>
        </a:defRPr>
      </a:lvl6pPr>
      <a:lvl7pPr marL="914400" algn="ctr" rtl="0" fontAlgn="base">
        <a:spcBef>
          <a:spcPct val="0"/>
        </a:spcBef>
        <a:spcAft>
          <a:spcPct val="0"/>
        </a:spcAft>
        <a:defRPr sz="4400">
          <a:solidFill>
            <a:schemeClr val="tx2"/>
          </a:solidFill>
          <a:latin typeface="Comic Sans MS" panose="030F0702030302020204" pitchFamily="66" charset="0"/>
        </a:defRPr>
      </a:lvl7pPr>
      <a:lvl8pPr marL="1371600" algn="ctr" rtl="0" fontAlgn="base">
        <a:spcBef>
          <a:spcPct val="0"/>
        </a:spcBef>
        <a:spcAft>
          <a:spcPct val="0"/>
        </a:spcAft>
        <a:defRPr sz="4400">
          <a:solidFill>
            <a:schemeClr val="tx2"/>
          </a:solidFill>
          <a:latin typeface="Comic Sans MS" panose="030F0702030302020204" pitchFamily="66" charset="0"/>
        </a:defRPr>
      </a:lvl8pPr>
      <a:lvl9pPr marL="1828800" algn="ctr" rtl="0" fontAlgn="base">
        <a:spcBef>
          <a:spcPct val="0"/>
        </a:spcBef>
        <a:spcAft>
          <a:spcPct val="0"/>
        </a:spcAft>
        <a:defRPr sz="4400">
          <a:solidFill>
            <a:schemeClr val="tx2"/>
          </a:solidFill>
          <a:latin typeface="Comic Sans MS" panose="030F0702030302020204"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vmlDrawing" Target="../drawings/vmlDrawing3.v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vmlDrawing" Target="../drawings/vmlDrawing5.vml"/><Relationship Id="rId3" Type="http://schemas.openxmlformats.org/officeDocument/2006/relationships/slideLayout" Target="../slideLayouts/slideLayout6.xml"/><Relationship Id="rId2" Type="http://schemas.openxmlformats.org/officeDocument/2006/relationships/image" Target="../media/image7.png"/><Relationship Id="rId1"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image" Target="../media/image8.jpe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vmlDrawing" Target="../drawings/vmlDrawing6.vml"/><Relationship Id="rId3" Type="http://schemas.openxmlformats.org/officeDocument/2006/relationships/slideLayout" Target="../slideLayouts/slideLayout6.xml"/><Relationship Id="rId2" Type="http://schemas.openxmlformats.org/officeDocument/2006/relationships/image" Target="../media/image9.png"/><Relationship Id="rId1" Type="http://schemas.openxmlformats.org/officeDocument/2006/relationships/oleObject" Target="../embeddings/oleObject6.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image" Target="../media/image14.jpe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vmlDrawing" Target="../drawings/vmlDrawing7.vml"/><Relationship Id="rId3" Type="http://schemas.openxmlformats.org/officeDocument/2006/relationships/slideLayout" Target="../slideLayouts/slideLayout6.xml"/><Relationship Id="rId2" Type="http://schemas.openxmlformats.org/officeDocument/2006/relationships/image" Target="../media/image15.png"/><Relationship Id="rId1" Type="http://schemas.openxmlformats.org/officeDocument/2006/relationships/oleObject" Target="../embeddings/oleObject7.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image" Target="../media/image16.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image" Target="../media/image17.jpe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vmlDrawing" Target="../drawings/vmlDrawing8.vml"/><Relationship Id="rId3" Type="http://schemas.openxmlformats.org/officeDocument/2006/relationships/slideLayout" Target="../slideLayouts/slideLayout6.xml"/><Relationship Id="rId2" Type="http://schemas.openxmlformats.org/officeDocument/2006/relationships/image" Target="../media/image18.png"/><Relationship Id="rId1" Type="http://schemas.openxmlformats.org/officeDocument/2006/relationships/oleObject" Target="../embeddings/oleObject8.bin"/></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vmlDrawing" Target="../drawings/vmlDrawing9.vml"/><Relationship Id="rId3" Type="http://schemas.openxmlformats.org/officeDocument/2006/relationships/slideLayout" Target="../slideLayouts/slideLayout6.xml"/><Relationship Id="rId2" Type="http://schemas.openxmlformats.org/officeDocument/2006/relationships/image" Target="../media/image19.png"/><Relationship Id="rId1" Type="http://schemas.openxmlformats.org/officeDocument/2006/relationships/oleObject" Target="../embeddings/oleObject9.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vmlDrawing" Target="../drawings/vmlDrawing2.v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051" name="Rectangle 2"/>
          <p:cNvSpPr>
            <a:spLocks noGrp="1"/>
          </p:cNvSpPr>
          <p:nvPr>
            <p:ph type="ctrTitle"/>
          </p:nvPr>
        </p:nvSpPr>
        <p:spPr>
          <a:xfrm>
            <a:off x="685800" y="2286000"/>
            <a:ext cx="7772400" cy="1143000"/>
          </a:xfrm>
        </p:spPr>
        <p:txBody>
          <a:bodyPr vert="horz" wrap="square" lIns="91440" tIns="45720" rIns="91440" bIns="45720" anchor="ctr" anchorCtr="0"/>
          <a:p>
            <a:pPr eaLnBrk="1" hangingPunct="1">
              <a:buClrTx/>
              <a:buSzTx/>
              <a:buFontTx/>
            </a:pPr>
            <a:r>
              <a:rPr>
                <a:solidFill>
                  <a:srgbClr val="A50021"/>
                </a:solidFill>
              </a:rPr>
              <a:t>Indiana QSO Party</a:t>
            </a:r>
            <a:endParaRPr>
              <a:solidFill>
                <a:srgbClr val="A50021"/>
              </a:solidFill>
            </a:endParaRPr>
          </a:p>
        </p:txBody>
      </p:sp>
      <p:sp>
        <p:nvSpPr>
          <p:cNvPr id="2052" name="Rectangle 3"/>
          <p:cNvSpPr>
            <a:spLocks noGrp="1"/>
          </p:cNvSpPr>
          <p:nvPr>
            <p:ph type="subTitle" idx="1"/>
          </p:nvPr>
        </p:nvSpPr>
        <p:spPr/>
        <p:txBody>
          <a:bodyPr vert="horz" wrap="square" lIns="91440" tIns="45720" rIns="91440" bIns="45720" anchor="t" anchorCtr="0"/>
          <a:p>
            <a:pPr eaLnBrk="1" hangingPunct="1">
              <a:buClrTx/>
              <a:buSzTx/>
              <a:buFontTx/>
            </a:pPr>
            <a:r>
              <a:rPr sz="2400">
                <a:latin typeface="+mn-lt"/>
                <a:ea typeface="+mn-ea"/>
                <a:cs typeface="+mn-cs"/>
              </a:rPr>
              <a:t>Prepared by</a:t>
            </a:r>
            <a:endParaRPr sz="2400">
              <a:latin typeface="+mn-lt"/>
              <a:ea typeface="+mn-ea"/>
              <a:cs typeface="+mn-cs"/>
            </a:endParaRPr>
          </a:p>
          <a:p>
            <a:pPr eaLnBrk="1" hangingPunct="1">
              <a:buClrTx/>
              <a:buSzTx/>
              <a:buFontTx/>
            </a:pPr>
            <a:endParaRPr sz="2400">
              <a:latin typeface="+mn-lt"/>
              <a:ea typeface="+mn-ea"/>
              <a:cs typeface="+mn-cs"/>
            </a:endParaRPr>
          </a:p>
          <a:p>
            <a:pPr eaLnBrk="1" hangingPunct="1">
              <a:buClrTx/>
              <a:buSzTx/>
              <a:buFontTx/>
            </a:pPr>
            <a:r>
              <a:rPr sz="2400">
                <a:latin typeface="+mn-lt"/>
                <a:ea typeface="+mn-ea"/>
                <a:cs typeface="+mn-cs"/>
              </a:rPr>
              <a:t>Mel Crichton, KJ9C</a:t>
            </a:r>
            <a:endParaRPr sz="2400">
              <a:latin typeface="+mn-lt"/>
              <a:ea typeface="+mn-ea"/>
              <a:cs typeface="+mn-cs"/>
            </a:endParaRPr>
          </a:p>
          <a:p>
            <a:pPr eaLnBrk="1" hangingPunct="1">
              <a:buClrTx/>
              <a:buSzTx/>
              <a:buFontTx/>
            </a:pPr>
            <a:endParaRPr>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1267" name="Rectangle 2"/>
          <p:cNvSpPr>
            <a:spLocks noGrp="1"/>
          </p:cNvSpPr>
          <p:nvPr>
            <p:ph type="title"/>
          </p:nvPr>
        </p:nvSpPr>
        <p:spPr>
          <a:xfrm>
            <a:off x="1676400" y="2743200"/>
            <a:ext cx="6781800" cy="1143000"/>
          </a:xfrm>
        </p:spPr>
        <p:txBody>
          <a:bodyPr vert="horz" wrap="square" lIns="91440" tIns="45720" rIns="91440" bIns="45720" anchor="ctr" anchorCtr="0"/>
          <a:p>
            <a:pPr eaLnBrk="1" hangingPunct="1"/>
            <a:r>
              <a:rPr>
                <a:solidFill>
                  <a:srgbClr val="A50021"/>
                </a:solidFill>
              </a:rPr>
              <a:t>Don’t think about winning</a:t>
            </a:r>
            <a:br>
              <a:rPr>
                <a:solidFill>
                  <a:srgbClr val="A50021"/>
                </a:solidFill>
              </a:rPr>
            </a:br>
            <a:br>
              <a:rPr>
                <a:solidFill>
                  <a:srgbClr val="A50021"/>
                </a:solidFill>
              </a:rPr>
            </a:br>
            <a:r>
              <a:rPr sz="3600"/>
              <a:t>Think about:</a:t>
            </a:r>
            <a:br>
              <a:rPr sz="3600"/>
            </a:br>
            <a:br>
              <a:rPr sz="3600"/>
            </a:br>
            <a:r>
              <a:rPr sz="3600"/>
              <a:t>-</a:t>
            </a:r>
            <a:r>
              <a:t>Making Indiana heard</a:t>
            </a:r>
            <a:br/>
            <a:r>
              <a:t>-Improving your skills</a:t>
            </a:r>
            <a:br/>
            <a:r>
              <a:t>-Improving your station</a:t>
            </a:r>
            <a:br/>
            <a:r>
              <a:t>-Having FUN!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2291" name="Rectangle 2"/>
          <p:cNvSpPr>
            <a:spLocks noGrp="1"/>
          </p:cNvSpPr>
          <p:nvPr>
            <p:ph type="title"/>
          </p:nvPr>
        </p:nvSpPr>
        <p:spPr/>
        <p:txBody>
          <a:bodyPr vert="horz" wrap="square" lIns="91440" tIns="45720" rIns="91440" bIns="45720" anchor="ctr" anchorCtr="0"/>
          <a:p>
            <a:pPr eaLnBrk="1" hangingPunct="1"/>
            <a:r>
              <a:rPr>
                <a:solidFill>
                  <a:srgbClr val="A50021"/>
                </a:solidFill>
              </a:rPr>
              <a:t>Logging?</a:t>
            </a:r>
            <a:endParaRPr>
              <a:solidFill>
                <a:srgbClr val="A50021"/>
              </a:solidFill>
            </a:endParaRPr>
          </a:p>
        </p:txBody>
      </p:sp>
      <p:sp>
        <p:nvSpPr>
          <p:cNvPr id="12292" name="Rectangle 3"/>
          <p:cNvSpPr>
            <a:spLocks noGrp="1"/>
          </p:cNvSpPr>
          <p:nvPr>
            <p:ph idx="1"/>
          </p:nvPr>
        </p:nvSpPr>
        <p:spPr>
          <a:xfrm>
            <a:off x="228600" y="1752600"/>
            <a:ext cx="8761730" cy="4648200"/>
          </a:xfrm>
        </p:spPr>
        <p:txBody>
          <a:bodyPr vert="horz" wrap="square" lIns="91440" tIns="45720" rIns="91440" bIns="45720" anchor="t" anchorCtr="0"/>
          <a:p>
            <a:pPr eaLnBrk="1" hangingPunct="1"/>
            <a:r>
              <a:t>Indiana </a:t>
            </a:r>
            <a:r>
              <a:rPr lang="en-US"/>
              <a:t>- NO MORE</a:t>
            </a:r>
            <a:r>
              <a:t> handwritten log</a:t>
            </a:r>
            <a:r>
              <a:rPr lang="en-US"/>
              <a:t>s</a:t>
            </a:r>
          </a:p>
          <a:p>
            <a:pPr eaLnBrk="1" hangingPunct="1"/>
            <a:r>
              <a:rPr sz="2800"/>
              <a:t>Prefer computer-generated </a:t>
            </a:r>
            <a:r>
              <a:rPr lang="en-US" sz="2800"/>
              <a:t>logger </a:t>
            </a:r>
            <a:r>
              <a:rPr sz="2800"/>
              <a:t>files</a:t>
            </a:r>
            <a:r>
              <a:rPr lang="en-US" sz="2450"/>
              <a:t> </a:t>
            </a:r>
            <a:r>
              <a:rPr sz="2450" u="sng"/>
              <a:t>via e-mail</a:t>
            </a:r>
            <a:endParaRPr sz="1800"/>
          </a:p>
          <a:p>
            <a:pPr lvl="1" eaLnBrk="1" hangingPunct="1"/>
            <a:r>
              <a:rPr sz="2000"/>
              <a:t>Accuracy guaranteed, easier to score</a:t>
            </a:r>
            <a:endParaRPr sz="2000"/>
          </a:p>
          <a:p>
            <a:pPr lvl="1" eaLnBrk="1" hangingPunct="1"/>
            <a:r>
              <a:rPr sz="2000"/>
              <a:t>Cabrillo format advised</a:t>
            </a:r>
            <a:endParaRPr sz="2000"/>
          </a:p>
          <a:p>
            <a:pPr lvl="1" eaLnBrk="1" hangingPunct="1"/>
            <a:r>
              <a:rPr sz="2000"/>
              <a:t>Most logging programs create acceptable entry files</a:t>
            </a:r>
            <a:endParaRPr sz="2000"/>
          </a:p>
          <a:p>
            <a:pPr lvl="2" eaLnBrk="1" hangingPunct="1"/>
            <a:r>
              <a:rPr sz="2000"/>
              <a:t>TR4W, </a:t>
            </a:r>
            <a:r>
              <a:rPr sz="2000" err="1"/>
              <a:t>WriteLog</a:t>
            </a:r>
            <a:r>
              <a:rPr sz="2000"/>
              <a:t>, NA, N3FJP,</a:t>
            </a:r>
            <a:r>
              <a:rPr sz="2000" err="1"/>
              <a:t> LOGic</a:t>
            </a:r>
            <a:r>
              <a:rPr sz="2000"/>
              <a:t>, CQ/X</a:t>
            </a:r>
            <a:endParaRPr sz="2000"/>
          </a:p>
          <a:p>
            <a:pPr lvl="2" eaLnBrk="1" hangingPunct="1"/>
            <a:r>
              <a:rPr sz="2000"/>
              <a:t>N1MM+ is free, works for simultaneous  state </a:t>
            </a:r>
            <a:r>
              <a:rPr sz="2000" err="1"/>
              <a:t>QP’s</a:t>
            </a:r>
            <a:r>
              <a:rPr lang="en-US" sz="2000" err="1"/>
              <a:t> </a:t>
            </a:r>
            <a:endParaRPr lang="en-US" sz="2000" err="1"/>
          </a:p>
          <a:p>
            <a:pPr marL="914400" lvl="2" indent="0" eaLnBrk="1" hangingPunct="1">
              <a:buNone/>
            </a:pPr>
            <a:r>
              <a:rPr lang="en-US" sz="2000" err="1"/>
              <a:t>   (our recommended choice for new log usesrs)</a:t>
            </a:r>
            <a:endParaRPr lang="en-US" sz="2000" err="1"/>
          </a:p>
          <a:p>
            <a:pPr marL="914400" lvl="2" indent="0" eaLnBrk="1" hangingPunct="1">
              <a:buNone/>
            </a:pPr>
            <a:r>
              <a:rPr lang="en-US" sz="2000" err="1">
                <a:solidFill>
                  <a:srgbClr val="FF0000"/>
                </a:solidFill>
              </a:rPr>
              <a:t>Logging software can fill in band/mode and send CW for you</a:t>
            </a:r>
            <a:endParaRPr sz="2000">
              <a:solidFill>
                <a:srgbClr val="FF0000"/>
              </a:solidFill>
            </a:endParaRPr>
          </a:p>
          <a:p>
            <a:pPr lvl="1" eaLnBrk="1" hangingPunct="1"/>
            <a:r>
              <a:rPr lang="en-US" sz="2000"/>
              <a:t>Submit just one BIG log with contacts from all four QSO parties. The scorers’ software can find the QSOs for that party and score them for you. </a:t>
            </a:r>
            <a:endParaRPr lang="en-US"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3315" name="Rectangle 2"/>
          <p:cNvSpPr>
            <a:spLocks noGrp="1"/>
          </p:cNvSpPr>
          <p:nvPr>
            <p:ph type="title"/>
          </p:nvPr>
        </p:nvSpPr>
        <p:spPr/>
        <p:txBody>
          <a:bodyPr vert="horz" wrap="square" lIns="91440" tIns="45720" rIns="91440" bIns="45720" anchor="ctr" anchorCtr="0"/>
          <a:p>
            <a:pPr eaLnBrk="1" hangingPunct="1"/>
            <a:r>
              <a:rPr>
                <a:solidFill>
                  <a:srgbClr val="A50021"/>
                </a:solidFill>
              </a:rPr>
              <a:t>Scoring?	</a:t>
            </a:r>
            <a:endParaRPr>
              <a:solidFill>
                <a:srgbClr val="A50021"/>
              </a:solidFill>
            </a:endParaRPr>
          </a:p>
        </p:txBody>
      </p:sp>
      <p:sp>
        <p:nvSpPr>
          <p:cNvPr id="13316" name="Rectangle 3"/>
          <p:cNvSpPr>
            <a:spLocks noGrp="1"/>
          </p:cNvSpPr>
          <p:nvPr>
            <p:ph idx="1"/>
          </p:nvPr>
        </p:nvSpPr>
        <p:spPr>
          <a:xfrm>
            <a:off x="685800" y="1828800"/>
            <a:ext cx="7772400" cy="4114800"/>
          </a:xfrm>
        </p:spPr>
        <p:txBody>
          <a:bodyPr vert="horz" wrap="square" lIns="91440" tIns="45720" rIns="91440" bIns="45720" anchor="t" anchorCtr="0"/>
          <a:p>
            <a:pPr eaLnBrk="1" hangingPunct="1">
              <a:lnSpc>
                <a:spcPct val="90000"/>
              </a:lnSpc>
            </a:pPr>
            <a:r>
              <a:rPr sz="2800"/>
              <a:t>No need to score your log</a:t>
            </a:r>
            <a:endParaRPr sz="2800"/>
          </a:p>
          <a:p>
            <a:pPr lvl="1" eaLnBrk="1" hangingPunct="1">
              <a:lnSpc>
                <a:spcPct val="90000"/>
              </a:lnSpc>
            </a:pPr>
            <a:r>
              <a:rPr sz="2400"/>
              <a:t>Log checker does that anyway</a:t>
            </a:r>
            <a:endParaRPr sz="2400"/>
          </a:p>
          <a:p>
            <a:pPr lvl="1" eaLnBrk="1" hangingPunct="1">
              <a:lnSpc>
                <a:spcPct val="90000"/>
              </a:lnSpc>
            </a:pPr>
            <a:r>
              <a:rPr sz="2400"/>
              <a:t>You can calculate unofficial CLAIMED score</a:t>
            </a:r>
            <a:endParaRPr sz="2400"/>
          </a:p>
          <a:p>
            <a:pPr lvl="1" eaLnBrk="1" hangingPunct="1">
              <a:lnSpc>
                <a:spcPct val="90000"/>
              </a:lnSpc>
            </a:pPr>
            <a:r>
              <a:rPr lang="en-US" sz="2400"/>
              <a:t>Please post your score on 3830scores.com</a:t>
            </a:r>
            <a:endParaRPr sz="2800"/>
          </a:p>
          <a:p>
            <a:pPr eaLnBrk="1" hangingPunct="1">
              <a:lnSpc>
                <a:spcPct val="90000"/>
              </a:lnSpc>
            </a:pPr>
            <a:r>
              <a:rPr sz="2800"/>
              <a:t>How about INQP weekend with Four* QPs going on at once?</a:t>
            </a:r>
            <a:endParaRPr sz="2800"/>
          </a:p>
          <a:p>
            <a:pPr lvl="1" eaLnBrk="1" hangingPunct="1">
              <a:lnSpc>
                <a:spcPct val="90000"/>
              </a:lnSpc>
            </a:pPr>
            <a:r>
              <a:rPr sz="2400"/>
              <a:t>Generate ONE log, let the log checker throw out the QSOs that do not apply</a:t>
            </a:r>
            <a:r>
              <a:rPr lang="en-US" sz="2400"/>
              <a:t> to INQP</a:t>
            </a:r>
            <a:endParaRPr sz="2400"/>
          </a:p>
          <a:p>
            <a:pPr lvl="1" eaLnBrk="1" hangingPunct="1">
              <a:lnSpc>
                <a:spcPct val="90000"/>
              </a:lnSpc>
            </a:pPr>
            <a:r>
              <a:rPr sz="2400"/>
              <a:t>Logging program in GENERAL QSO mode or use N1MM Logger, others (</a:t>
            </a:r>
            <a:r>
              <a:rPr sz="2400" err="1"/>
              <a:t>te</a:t>
            </a:r>
            <a:r>
              <a:rPr lang="en-US" sz="2400" err="1"/>
              <a:t>s</a:t>
            </a:r>
            <a:r>
              <a:rPr sz="2400" err="1"/>
              <a:t>t </a:t>
            </a:r>
            <a:r>
              <a:rPr sz="2400"/>
              <a:t>before May !!!)</a:t>
            </a:r>
            <a:endParaRPr sz="2400"/>
          </a:p>
          <a:p>
            <a:pPr lvl="1" eaLnBrk="1" hangingPunct="1">
              <a:lnSpc>
                <a:spcPct val="90000"/>
              </a:lnSpc>
              <a:buNone/>
            </a:pPr>
            <a:endParaRPr sz="2400"/>
          </a:p>
        </p:txBody>
      </p:sp>
      <p:sp>
        <p:nvSpPr>
          <p:cNvPr id="13317" name="Text Box 4"/>
          <p:cNvSpPr txBox="1"/>
          <p:nvPr/>
        </p:nvSpPr>
        <p:spPr>
          <a:xfrm>
            <a:off x="2362200" y="6248400"/>
            <a:ext cx="5257800" cy="304800"/>
          </a:xfrm>
          <a:prstGeom prst="rect">
            <a:avLst/>
          </a:prstGeom>
          <a:noFill/>
          <a:ln w="9525">
            <a:noFill/>
          </a:ln>
        </p:spPr>
        <p:txBody>
          <a:bodyPr>
            <a:spAutoFit/>
          </a:bodyPr>
          <a:p>
            <a:pPr>
              <a:spcBef>
                <a:spcPct val="50000"/>
              </a:spcBef>
            </a:pPr>
            <a:r>
              <a:rPr sz="1400" b="1">
                <a:latin typeface="Times New Roman" panose="02020603050405020304" charset="0"/>
              </a:rPr>
              <a:t>* INQP, 7QP, DEQP and NEQP… also Italian ARI contest</a:t>
            </a:r>
            <a:endParaRPr sz="1400" b="1">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Title 95233"/>
          <p:cNvSpPr>
            <a:spLocks noGrp="1"/>
          </p:cNvSpPr>
          <p:nvPr>
            <p:ph type="title"/>
          </p:nvPr>
        </p:nvSpPr>
        <p:spPr/>
        <p:txBody>
          <a:bodyPr anchor="ctr" anchorCtr="0"/>
          <a:p>
            <a:r>
              <a:t>The EXCHANGE</a:t>
            </a:r>
          </a:p>
        </p:txBody>
      </p:sp>
      <p:sp>
        <p:nvSpPr>
          <p:cNvPr id="95235" name="Text Box 95234"/>
          <p:cNvSpPr txBox="1"/>
          <p:nvPr/>
        </p:nvSpPr>
        <p:spPr>
          <a:xfrm>
            <a:off x="488315" y="1981200"/>
            <a:ext cx="8048625" cy="4707890"/>
          </a:xfrm>
          <a:prstGeom prst="rect">
            <a:avLst/>
          </a:prstGeom>
          <a:noFill/>
          <a:ln w="9525">
            <a:noFill/>
          </a:ln>
        </p:spPr>
        <p:txBody>
          <a:bodyPr wrap="square">
            <a:noAutofit/>
          </a:bodyPr>
          <a:p>
            <a:pPr>
              <a:spcBef>
                <a:spcPct val="50000"/>
              </a:spcBef>
            </a:pPr>
            <a:r>
              <a:rPr sz="2000" b="1">
                <a:latin typeface="Arial" panose="020B0604020202020204" pitchFamily="34" charset="0"/>
              </a:rPr>
              <a:t>Send </a:t>
            </a:r>
            <a:r>
              <a:rPr lang="en-US" sz="2000" b="1">
                <a:solidFill>
                  <a:srgbClr val="FF0000"/>
                </a:solidFill>
                <a:latin typeface="Arial" panose="020B0604020202020204" pitchFamily="34" charset="0"/>
              </a:rPr>
              <a:t>Call</a:t>
            </a:r>
            <a:r>
              <a:rPr lang="en-US" sz="2000" b="1">
                <a:latin typeface="Arial" panose="020B0604020202020204" pitchFamily="34" charset="0"/>
              </a:rPr>
              <a:t>, </a:t>
            </a:r>
            <a:r>
              <a:rPr sz="2000" b="1">
                <a:solidFill>
                  <a:srgbClr val="FF0000"/>
                </a:solidFill>
                <a:latin typeface="Arial" panose="020B0604020202020204" pitchFamily="34" charset="0"/>
              </a:rPr>
              <a:t>signal report</a:t>
            </a:r>
            <a:r>
              <a:rPr sz="2000" b="1">
                <a:latin typeface="Arial" panose="020B0604020202020204" pitchFamily="34" charset="0"/>
              </a:rPr>
              <a:t> and your </a:t>
            </a:r>
            <a:r>
              <a:rPr sz="2000" b="1">
                <a:solidFill>
                  <a:srgbClr val="FF0000"/>
                </a:solidFill>
                <a:latin typeface="Arial" panose="020B0604020202020204" pitchFamily="34" charset="0"/>
              </a:rPr>
              <a:t>county</a:t>
            </a:r>
            <a:r>
              <a:rPr sz="2000" b="1">
                <a:latin typeface="Arial" panose="020B0604020202020204" pitchFamily="34" charset="0"/>
              </a:rPr>
              <a:t>. </a:t>
            </a:r>
            <a:endParaRPr sz="2000" b="1">
              <a:latin typeface="Arial" panose="020B0604020202020204" pitchFamily="34" charset="0"/>
            </a:endParaRPr>
          </a:p>
          <a:p>
            <a:pPr>
              <a:spcBef>
                <a:spcPct val="50000"/>
              </a:spcBef>
            </a:pPr>
            <a:r>
              <a:rPr sz="2000" b="1">
                <a:latin typeface="Arial" panose="020B0604020202020204" pitchFamily="34" charset="0"/>
              </a:rPr>
              <a:t>Examples of your messages:</a:t>
            </a:r>
            <a:endParaRPr sz="2000" b="1">
              <a:latin typeface="Arial" panose="020B0604020202020204" pitchFamily="34" charset="0"/>
            </a:endParaRPr>
          </a:p>
          <a:p>
            <a:pPr>
              <a:spcBef>
                <a:spcPct val="50000"/>
              </a:spcBef>
            </a:pPr>
            <a:r>
              <a:rPr lang="en-US" sz="2000" b="1">
                <a:latin typeface="Arial" panose="020B0604020202020204" pitchFamily="34" charset="0"/>
              </a:rPr>
              <a:t>SSB : </a:t>
            </a:r>
            <a:r>
              <a:rPr sz="2000" b="1">
                <a:latin typeface="Arial" panose="020B0604020202020204" pitchFamily="34" charset="0"/>
              </a:rPr>
              <a:t>“CQ INQP KJ9C KJ9C in </a:t>
            </a:r>
            <a:r>
              <a:rPr lang="en-US" sz="2000" b="1">
                <a:latin typeface="Arial" panose="020B0604020202020204" pitchFamily="34" charset="0"/>
              </a:rPr>
              <a:t>Brown County</a:t>
            </a:r>
            <a:r>
              <a:rPr sz="2000" b="1">
                <a:latin typeface="Arial" panose="020B0604020202020204" pitchFamily="34" charset="0"/>
              </a:rPr>
              <a:t>”</a:t>
            </a:r>
            <a:endParaRPr sz="2000" b="1">
              <a:latin typeface="Arial" panose="020B0604020202020204" pitchFamily="34" charset="0"/>
            </a:endParaRPr>
          </a:p>
          <a:p>
            <a:pPr>
              <a:spcBef>
                <a:spcPct val="50000"/>
              </a:spcBef>
            </a:pPr>
            <a:r>
              <a:rPr lang="en-US" sz="2000" b="1">
                <a:latin typeface="Arial" panose="020B0604020202020204" pitchFamily="34" charset="0"/>
              </a:rPr>
              <a:t>  </a:t>
            </a:r>
            <a:r>
              <a:rPr sz="2000" b="1">
                <a:latin typeface="Arial" panose="020B0604020202020204" pitchFamily="34" charset="0"/>
              </a:rPr>
              <a:t>“W0AG </a:t>
            </a:r>
            <a:r>
              <a:rPr lang="en-US" sz="2000" b="1">
                <a:latin typeface="Arial" panose="020B0604020202020204" pitchFamily="34" charset="0"/>
              </a:rPr>
              <a:t>thanks. </a:t>
            </a:r>
            <a:r>
              <a:rPr sz="2000" b="1">
                <a:latin typeface="Arial" panose="020B0604020202020204" pitchFamily="34" charset="0"/>
              </a:rPr>
              <a:t>5-9 </a:t>
            </a:r>
            <a:r>
              <a:rPr lang="en-US" sz="2000" b="1">
                <a:latin typeface="Arial" panose="020B0604020202020204" pitchFamily="34" charset="0"/>
              </a:rPr>
              <a:t>Italy November Bravo Romeo Oscar</a:t>
            </a:r>
            <a:r>
              <a:rPr sz="2000" b="1">
                <a:latin typeface="Arial" panose="020B0604020202020204" pitchFamily="34" charset="0"/>
              </a:rPr>
              <a:t>”</a:t>
            </a:r>
            <a:endParaRPr sz="2000" b="1">
              <a:latin typeface="Arial" panose="020B0604020202020204" pitchFamily="34" charset="0"/>
            </a:endParaRPr>
          </a:p>
          <a:p>
            <a:pPr>
              <a:spcBef>
                <a:spcPct val="50000"/>
              </a:spcBef>
            </a:pPr>
            <a:r>
              <a:rPr sz="2000" b="1">
                <a:latin typeface="Arial" panose="020B0604020202020204" pitchFamily="34" charset="0"/>
              </a:rPr>
              <a:t>“</a:t>
            </a:r>
            <a:r>
              <a:rPr lang="en-US" sz="2000" b="1">
                <a:latin typeface="Arial" panose="020B0604020202020204" pitchFamily="34" charset="0"/>
              </a:rPr>
              <a:t> </a:t>
            </a:r>
            <a:r>
              <a:rPr sz="2000" b="1">
                <a:latin typeface="Arial" panose="020B0604020202020204" pitchFamily="34" charset="0"/>
              </a:rPr>
              <a:t>Thanks. KJ9C INQP”</a:t>
            </a:r>
            <a:endParaRPr sz="2000" b="1">
              <a:latin typeface="Arial" panose="020B0604020202020204" pitchFamily="34" charset="0"/>
            </a:endParaRPr>
          </a:p>
          <a:p>
            <a:pPr>
              <a:spcBef>
                <a:spcPct val="50000"/>
              </a:spcBef>
            </a:pPr>
            <a:r>
              <a:rPr lang="en-US" sz="2000" b="1">
                <a:latin typeface="Arial" panose="020B0604020202020204" pitchFamily="34" charset="0"/>
              </a:rPr>
              <a:t>CW: “CQ INQP KJ9C KJ9C /BRO”</a:t>
            </a:r>
            <a:endParaRPr lang="en-US" sz="2000" b="1">
              <a:latin typeface="Arial" panose="020B0604020202020204" pitchFamily="34" charset="0"/>
            </a:endParaRPr>
          </a:p>
          <a:p>
            <a:pPr>
              <a:spcBef>
                <a:spcPct val="50000"/>
              </a:spcBef>
            </a:pPr>
            <a:r>
              <a:rPr lang="en-US" sz="2000" b="1">
                <a:latin typeface="Arial" panose="020B0604020202020204" pitchFamily="34" charset="0"/>
              </a:rPr>
              <a:t>“DE W0AG”</a:t>
            </a:r>
            <a:endParaRPr lang="en-US" sz="2000" b="1">
              <a:latin typeface="Arial" panose="020B0604020202020204" pitchFamily="34" charset="0"/>
            </a:endParaRPr>
          </a:p>
          <a:p>
            <a:pPr>
              <a:spcBef>
                <a:spcPct val="50000"/>
              </a:spcBef>
            </a:pPr>
            <a:r>
              <a:rPr lang="en-US" sz="2000" b="1">
                <a:latin typeface="Arial" panose="020B0604020202020204" pitchFamily="34" charset="0"/>
              </a:rPr>
              <a:t>“W0AG 599 INBRO”</a:t>
            </a:r>
            <a:endParaRPr lang="en-US" sz="2000" b="1">
              <a:latin typeface="Arial" panose="020B0604020202020204" pitchFamily="34" charset="0"/>
            </a:endParaRPr>
          </a:p>
          <a:p>
            <a:pPr>
              <a:spcBef>
                <a:spcPct val="50000"/>
              </a:spcBef>
            </a:pPr>
            <a:r>
              <a:rPr lang="en-US" sz="2000" b="1">
                <a:latin typeface="Arial" panose="020B0604020202020204" pitchFamily="34" charset="0"/>
              </a:rPr>
              <a:t>“TU KJ9C/BRO”</a:t>
            </a:r>
            <a:endParaRPr sz="2000" b="1">
              <a:latin typeface="Arial" panose="020B0604020202020204" pitchFamily="34" charset="0"/>
            </a:endParaRPr>
          </a:p>
          <a:p>
            <a:pPr>
              <a:spcBef>
                <a:spcPct val="50000"/>
              </a:spcBef>
            </a:pPr>
            <a:r>
              <a:rPr sz="1600" b="1">
                <a:latin typeface="Arial" panose="020B0604020202020204" pitchFamily="34" charset="0"/>
              </a:rPr>
              <a:t>Note that the county abbreviation for logging is FIVE characters that start with “IN”</a:t>
            </a:r>
            <a:r>
              <a:rPr sz="1600" b="1">
                <a:latin typeface="Franklin Gothic Demi" pitchFamily="34" charset="0"/>
              </a:rPr>
              <a:t>…</a:t>
            </a:r>
            <a:r>
              <a:rPr sz="1600" b="1">
                <a:latin typeface="Arial" panose="020B0604020202020204" pitchFamily="34" charset="0"/>
              </a:rPr>
              <a:t> </a:t>
            </a:r>
            <a:r>
              <a:rPr lang="en-US" sz="1600" b="1">
                <a:latin typeface="Arial" panose="020B0604020202020204" pitchFamily="34" charset="0"/>
              </a:rPr>
              <a:t>INBRO </a:t>
            </a:r>
            <a:r>
              <a:rPr sz="1600" b="1">
                <a:latin typeface="Arial" panose="020B0604020202020204" pitchFamily="34" charset="0"/>
              </a:rPr>
              <a:t>is </a:t>
            </a:r>
            <a:r>
              <a:rPr lang="en-US" sz="1600" b="1">
                <a:latin typeface="Arial" panose="020B0604020202020204" pitchFamily="34" charset="0"/>
              </a:rPr>
              <a:t>Brown </a:t>
            </a:r>
            <a:r>
              <a:rPr sz="1600" b="1">
                <a:latin typeface="Arial" panose="020B0604020202020204" pitchFamily="34" charset="0"/>
              </a:rPr>
              <a:t>county Indiana. </a:t>
            </a:r>
            <a:endParaRPr sz="1600" b="1">
              <a:latin typeface="Arial" panose="020B0604020202020204" pitchFamily="34" charset="0"/>
            </a:endParaRPr>
          </a:p>
          <a:p>
            <a:pPr>
              <a:spcBef>
                <a:spcPct val="50000"/>
              </a:spcBef>
            </a:pPr>
            <a:endParaRPr sz="2000" b="1">
              <a:latin typeface="Arial" panose="020B0604020202020204" pitchFamily="34" charset="0"/>
            </a:endParaRPr>
          </a:p>
          <a:p>
            <a:pPr>
              <a:spcBef>
                <a:spcPct val="50000"/>
              </a:spcBef>
            </a:pPr>
            <a:endParaRPr lang="en-US" sz="2000" b="1">
              <a:solidFill>
                <a:srgbClr val="FF0000"/>
              </a:solidFill>
              <a:latin typeface="Arial Rounded MT Bold"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p:txBody>
          <a:bodyPr/>
          <a:p>
            <a:r>
              <a:rPr lang="en-US"/>
              <a:t>Let em know your county... often!</a:t>
            </a:r>
            <a:endParaRPr lang="en-US"/>
          </a:p>
        </p:txBody>
      </p:sp>
      <p:sp>
        <p:nvSpPr>
          <p:cNvPr id="5" name="Content Placeholder 4"/>
          <p:cNvSpPr/>
          <p:nvPr>
            <p:ph idx="1"/>
          </p:nvPr>
        </p:nvSpPr>
        <p:spPr>
          <a:xfrm>
            <a:off x="685800" y="1981200"/>
            <a:ext cx="7772400" cy="4507230"/>
          </a:xfrm>
        </p:spPr>
        <p:txBody>
          <a:bodyPr/>
          <a:p>
            <a:pPr>
              <a:spcBef>
                <a:spcPct val="50000"/>
              </a:spcBef>
            </a:pPr>
            <a:r>
              <a:rPr b="1">
                <a:latin typeface="Arial" panose="020B0604020202020204" pitchFamily="34" charset="0"/>
                <a:sym typeface="+mn-ea"/>
              </a:rPr>
              <a:t>Use the county list </a:t>
            </a:r>
            <a:r>
              <a:rPr b="1">
                <a:latin typeface="Arial Rounded MT Bold" pitchFamily="34" charset="0"/>
                <a:sym typeface="+mn-ea"/>
              </a:rPr>
              <a:t>at    </a:t>
            </a:r>
            <a:r>
              <a:rPr b="1">
                <a:solidFill>
                  <a:srgbClr val="0070C0"/>
                </a:solidFill>
                <a:latin typeface="Arial Rounded MT Bold" pitchFamily="34" charset="0"/>
                <a:sym typeface="+mn-ea"/>
              </a:rPr>
              <a:t> </a:t>
            </a:r>
            <a:r>
              <a:rPr sz="2800" b="1">
                <a:solidFill>
                  <a:srgbClr val="0070C0"/>
                </a:solidFill>
                <a:latin typeface="Arial Rounded MT Bold" pitchFamily="34" charset="0"/>
                <a:sym typeface="+mn-ea"/>
              </a:rPr>
              <a:t>http://www.</a:t>
            </a:r>
            <a:r>
              <a:rPr sz="2800" b="1" err="1">
                <a:solidFill>
                  <a:srgbClr val="0070C0"/>
                </a:solidFill>
                <a:latin typeface="Arial Rounded MT Bold" pitchFamily="34" charset="0"/>
                <a:sym typeface="+mn-ea"/>
              </a:rPr>
              <a:t>hdxcc</a:t>
            </a:r>
            <a:r>
              <a:rPr sz="2800" b="1">
                <a:solidFill>
                  <a:srgbClr val="0070C0"/>
                </a:solidFill>
                <a:latin typeface="Arial Rounded MT Bold" pitchFamily="34" charset="0"/>
                <a:sym typeface="+mn-ea"/>
              </a:rPr>
              <a:t>.org/</a:t>
            </a:r>
            <a:r>
              <a:rPr sz="2800" b="1" err="1">
                <a:solidFill>
                  <a:srgbClr val="0070C0"/>
                </a:solidFill>
                <a:latin typeface="Arial Rounded MT Bold" pitchFamily="34" charset="0"/>
                <a:sym typeface="+mn-ea"/>
              </a:rPr>
              <a:t>inqp</a:t>
            </a:r>
            <a:r>
              <a:rPr sz="2800" b="1">
                <a:solidFill>
                  <a:srgbClr val="0070C0"/>
                </a:solidFill>
                <a:latin typeface="Arial Rounded MT Bold" pitchFamily="34" charset="0"/>
                <a:sym typeface="+mn-ea"/>
              </a:rPr>
              <a:t>/counties.html</a:t>
            </a:r>
            <a:endParaRPr b="1">
              <a:latin typeface="Arial Rounded MT Bold" pitchFamily="34" charset="0"/>
            </a:endParaRPr>
          </a:p>
          <a:p>
            <a:pPr>
              <a:spcBef>
                <a:spcPct val="50000"/>
              </a:spcBef>
            </a:pPr>
            <a:r>
              <a:rPr lang="en-US" b="1">
                <a:solidFill>
                  <a:srgbClr val="FF0000"/>
                </a:solidFill>
                <a:latin typeface="Arial Rounded MT Bold" pitchFamily="34" charset="0"/>
                <a:sym typeface="+mn-ea"/>
              </a:rPr>
              <a:t>Mobiles/Rovers/Portables... let folks know you are in a new county:</a:t>
            </a:r>
            <a:endParaRPr lang="en-US" b="1">
              <a:solidFill>
                <a:srgbClr val="FF0000"/>
              </a:solidFill>
              <a:latin typeface="Arial Rounded MT Bold" pitchFamily="34" charset="0"/>
              <a:sym typeface="+mn-ea"/>
            </a:endParaRPr>
          </a:p>
          <a:p>
            <a:pPr marL="0" indent="457200">
              <a:spcBef>
                <a:spcPct val="50000"/>
              </a:spcBef>
              <a:buNone/>
            </a:pPr>
            <a:r>
              <a:rPr lang="en-US" b="1">
                <a:solidFill>
                  <a:srgbClr val="FF0000"/>
                </a:solidFill>
                <a:latin typeface="Arial Rounded MT Bold" pitchFamily="34" charset="0"/>
                <a:sym typeface="+mn-ea"/>
              </a:rPr>
              <a:t>When calling  CQ :</a:t>
            </a:r>
            <a:endParaRPr lang="en-US" b="1">
              <a:solidFill>
                <a:srgbClr val="FF0000"/>
              </a:solidFill>
              <a:latin typeface="Arial Rounded MT Bold" pitchFamily="34" charset="0"/>
              <a:sym typeface="+mn-ea"/>
            </a:endParaRPr>
          </a:p>
          <a:p>
            <a:pPr marL="0" indent="457200">
              <a:spcBef>
                <a:spcPct val="50000"/>
              </a:spcBef>
              <a:buNone/>
            </a:pPr>
            <a:r>
              <a:rPr lang="en-US" b="1">
                <a:solidFill>
                  <a:srgbClr val="FF0000"/>
                </a:solidFill>
                <a:latin typeface="Arial Rounded MT Bold" pitchFamily="34" charset="0"/>
                <a:sym typeface="+mn-ea"/>
              </a:rPr>
              <a:t>  “CQ INQP de 	KJ9C/BRO” so you don’t have folks asking “COUNTY?”</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4339" name="Rectangle 2"/>
          <p:cNvSpPr>
            <a:spLocks noGrp="1"/>
          </p:cNvSpPr>
          <p:nvPr>
            <p:ph type="title"/>
          </p:nvPr>
        </p:nvSpPr>
        <p:spPr/>
        <p:txBody>
          <a:bodyPr vert="horz" wrap="square" lIns="91440" tIns="45720" rIns="91440" bIns="45720" anchor="ctr" anchorCtr="0"/>
          <a:p>
            <a:pPr eaLnBrk="1" hangingPunct="1"/>
            <a:r>
              <a:rPr>
                <a:solidFill>
                  <a:srgbClr val="A50021"/>
                </a:solidFill>
              </a:rPr>
              <a:t>How high can I score?</a:t>
            </a:r>
            <a:endParaRPr>
              <a:solidFill>
                <a:srgbClr val="A50021"/>
              </a:solidFill>
            </a:endParaRPr>
          </a:p>
        </p:txBody>
      </p:sp>
      <p:sp>
        <p:nvSpPr>
          <p:cNvPr id="14340" name="Rectangle 3"/>
          <p:cNvSpPr>
            <a:spLocks noGrp="1"/>
          </p:cNvSpPr>
          <p:nvPr>
            <p:ph idx="1"/>
          </p:nvPr>
        </p:nvSpPr>
        <p:spPr>
          <a:xfrm>
            <a:off x="685800" y="1752600"/>
            <a:ext cx="7772400" cy="4343400"/>
          </a:xfrm>
        </p:spPr>
        <p:txBody>
          <a:bodyPr vert="horz" wrap="square" lIns="91440" tIns="45720" rIns="91440" bIns="45720" anchor="t" anchorCtr="0"/>
          <a:p>
            <a:pPr eaLnBrk="1" hangingPunct="1"/>
            <a:r>
              <a:rPr sz="2800"/>
              <a:t>Fixed stations – </a:t>
            </a:r>
            <a:endParaRPr sz="2800"/>
          </a:p>
          <a:p>
            <a:pPr lvl="1" eaLnBrk="1" hangingPunct="1"/>
            <a:r>
              <a:rPr sz="2400"/>
              <a:t>HP 900 QSOs  -  LP  500 QSOs  - M/M 1800+</a:t>
            </a:r>
            <a:endParaRPr sz="2400"/>
          </a:p>
          <a:p>
            <a:pPr eaLnBrk="1" hangingPunct="1"/>
            <a:r>
              <a:rPr sz="2800"/>
              <a:t>Portable </a:t>
            </a:r>
            <a:endParaRPr sz="2800"/>
          </a:p>
          <a:p>
            <a:pPr lvl="1" eaLnBrk="1" hangingPunct="1"/>
            <a:r>
              <a:rPr sz="2400"/>
              <a:t>HP 1200+  QSOs (accounts for county line x2)</a:t>
            </a:r>
            <a:endParaRPr sz="2400"/>
          </a:p>
          <a:p>
            <a:pPr lvl="1" eaLnBrk="1" hangingPunct="1"/>
            <a:r>
              <a:rPr sz="2400"/>
              <a:t>LP 500 QSOs   (one county) </a:t>
            </a:r>
            <a:endParaRPr sz="2400"/>
          </a:p>
          <a:p>
            <a:pPr eaLnBrk="1" hangingPunct="1"/>
            <a:r>
              <a:rPr sz="2800"/>
              <a:t>Mobile – 100 watts – 600+ QSOs</a:t>
            </a:r>
            <a:endParaRPr sz="2800"/>
          </a:p>
          <a:p>
            <a:pPr eaLnBrk="1" hangingPunct="1"/>
            <a:r>
              <a:rPr sz="2800"/>
              <a:t>Club </a:t>
            </a:r>
            <a:r>
              <a:rPr lang="en-US" sz="2800"/>
              <a:t>aggregate</a:t>
            </a:r>
            <a:r>
              <a:rPr sz="2800"/>
              <a:t>– 350 K points- easy target!!!</a:t>
            </a:r>
            <a:endParaRPr sz="2800"/>
          </a:p>
          <a:p>
            <a:pPr eaLnBrk="1" hangingPunct="1"/>
            <a:r>
              <a:rPr sz="2800"/>
              <a:t>RECORDS FOR EACH COUNTY BY CLASS</a:t>
            </a:r>
            <a:endParaRPr sz="2800"/>
          </a:p>
          <a:p>
            <a:pPr lvl="1" eaLnBrk="1" hangingPunct="1"/>
            <a:r>
              <a:rPr sz="2400"/>
              <a:t>See INQP web page</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5363" name="Rectangle 2"/>
          <p:cNvSpPr>
            <a:spLocks noGrp="1"/>
          </p:cNvSpPr>
          <p:nvPr>
            <p:ph type="title"/>
          </p:nvPr>
        </p:nvSpPr>
        <p:spPr/>
        <p:txBody>
          <a:bodyPr vert="horz" wrap="square" lIns="91440" tIns="45720" rIns="91440" bIns="45720" anchor="ctr" anchorCtr="0"/>
          <a:p>
            <a:pPr eaLnBrk="1" hangingPunct="1"/>
            <a:r>
              <a:rPr>
                <a:solidFill>
                  <a:srgbClr val="A50021"/>
                </a:solidFill>
              </a:rPr>
              <a:t>PRIZES?	</a:t>
            </a:r>
            <a:endParaRPr>
              <a:solidFill>
                <a:srgbClr val="A50021"/>
              </a:solidFill>
            </a:endParaRPr>
          </a:p>
        </p:txBody>
      </p:sp>
      <p:sp>
        <p:nvSpPr>
          <p:cNvPr id="15364" name="Rectangle 3"/>
          <p:cNvSpPr>
            <a:spLocks noGrp="1"/>
          </p:cNvSpPr>
          <p:nvPr>
            <p:ph idx="1"/>
          </p:nvPr>
        </p:nvSpPr>
        <p:spPr>
          <a:xfrm>
            <a:off x="685800" y="2667000"/>
            <a:ext cx="8153400" cy="3747135"/>
          </a:xfrm>
        </p:spPr>
        <p:txBody>
          <a:bodyPr vert="horz" wrap="square" lIns="91440" tIns="45720" rIns="91440" bIns="45720" anchor="t" anchorCtr="0"/>
          <a:p>
            <a:pPr eaLnBrk="1" hangingPunct="1"/>
            <a:r>
              <a:t>Certificates for notable effort</a:t>
            </a:r>
          </a:p>
          <a:p>
            <a:pPr eaLnBrk="1" hangingPunct="1"/>
            <a:r>
              <a:t>Plaques for top scores in INQP classes</a:t>
            </a:r>
          </a:p>
          <a:p>
            <a:pPr eaLnBrk="1" hangingPunct="1"/>
            <a:r>
              <a:rPr lang="en-US"/>
              <a:t>You can also add to these awards:</a:t>
            </a:r>
          </a:p>
          <a:p>
            <a:pPr marL="0" indent="457200" eaLnBrk="1" hangingPunct="1">
              <a:buNone/>
            </a:pPr>
            <a:r>
              <a:t>Worked All States, </a:t>
            </a:r>
          </a:p>
          <a:p>
            <a:pPr marL="0" indent="457200" eaLnBrk="1" hangingPunct="1">
              <a:buNone/>
            </a:pPr>
            <a:r>
              <a:rPr lang="en-US"/>
              <a:t>U</a:t>
            </a:r>
            <a:r>
              <a:t>SACA awards</a:t>
            </a:r>
          </a:p>
          <a:p>
            <a:pPr marL="457200" lvl="1" indent="0" eaLnBrk="1" hangingPunct="1">
              <a:buNone/>
            </a:pPr>
            <a:r>
              <a:rPr sz="3200"/>
              <a:t>Worked All Indiana Award</a:t>
            </a:r>
            <a:endParaRPr sz="3200"/>
          </a:p>
          <a:p>
            <a:pPr eaLnBrk="1" hangingPunct="1">
              <a:buNone/>
            </a:pPr>
          </a:p>
          <a:p>
            <a:pPr eaLnBrk="1" hangingPunct="1">
              <a:buNone/>
            </a:pPr>
          </a:p>
          <a:p>
            <a:pPr eaLnBrk="1" hangingPunct="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6387" name="Rectangle 2"/>
          <p:cNvSpPr>
            <a:spLocks noGrp="1"/>
          </p:cNvSpPr>
          <p:nvPr>
            <p:ph type="title"/>
          </p:nvPr>
        </p:nvSpPr>
        <p:spPr/>
        <p:txBody>
          <a:bodyPr vert="horz" wrap="square" lIns="91440" tIns="45720" rIns="91440" bIns="45720" anchor="ctr" anchorCtr="0"/>
          <a:p>
            <a:pPr eaLnBrk="1" hangingPunct="1"/>
            <a:r>
              <a:rPr>
                <a:solidFill>
                  <a:srgbClr val="A50021"/>
                </a:solidFill>
              </a:rPr>
              <a:t>IN QP Prizes ?</a:t>
            </a:r>
            <a:endParaRPr>
              <a:solidFill>
                <a:srgbClr val="A50021"/>
              </a:solidFill>
            </a:endParaRPr>
          </a:p>
        </p:txBody>
      </p:sp>
      <p:sp>
        <p:nvSpPr>
          <p:cNvPr id="16388" name="Rectangle 3"/>
          <p:cNvSpPr>
            <a:spLocks noGrp="1"/>
          </p:cNvSpPr>
          <p:nvPr>
            <p:ph idx="1"/>
          </p:nvPr>
        </p:nvSpPr>
        <p:spPr>
          <a:xfrm>
            <a:off x="685800" y="1752600"/>
            <a:ext cx="8001000" cy="4648200"/>
          </a:xfrm>
        </p:spPr>
        <p:txBody>
          <a:bodyPr vert="horz" wrap="square" lIns="91440" tIns="45720" rIns="91440" bIns="45720" anchor="t" anchorCtr="0"/>
          <a:p>
            <a:pPr eaLnBrk="1" hangingPunct="1">
              <a:lnSpc>
                <a:spcPct val="90000"/>
              </a:lnSpc>
            </a:pPr>
            <a:r>
              <a:rPr sz="2800"/>
              <a:t>Sponsored Plaques for top scores in:</a:t>
            </a:r>
            <a:endParaRPr sz="2800"/>
          </a:p>
          <a:p>
            <a:pPr lvl="1" eaLnBrk="1" hangingPunct="1">
              <a:lnSpc>
                <a:spcPct val="90000"/>
              </a:lnSpc>
            </a:pPr>
            <a:r>
              <a:rPr sz="2000"/>
              <a:t>HP, LP, QRP single op fixed stations Indiana</a:t>
            </a:r>
            <a:endParaRPr sz="2000"/>
          </a:p>
          <a:p>
            <a:pPr lvl="1" eaLnBrk="1" hangingPunct="1">
              <a:lnSpc>
                <a:spcPct val="90000"/>
              </a:lnSpc>
            </a:pPr>
            <a:r>
              <a:rPr sz="2000"/>
              <a:t>HP, LP, QRP out of state </a:t>
            </a:r>
            <a:endParaRPr sz="2000"/>
          </a:p>
          <a:p>
            <a:pPr lvl="1" eaLnBrk="1" hangingPunct="1">
              <a:lnSpc>
                <a:spcPct val="90000"/>
              </a:lnSpc>
            </a:pPr>
            <a:r>
              <a:rPr sz="2000"/>
              <a:t>Top multi-operator (M/S and M/M) entry from Indiana</a:t>
            </a:r>
            <a:endParaRPr sz="2000"/>
          </a:p>
          <a:p>
            <a:pPr lvl="1" eaLnBrk="1" hangingPunct="1">
              <a:lnSpc>
                <a:spcPct val="90000"/>
              </a:lnSpc>
            </a:pPr>
            <a:r>
              <a:rPr sz="2000"/>
              <a:t>Indiana mobile</a:t>
            </a:r>
            <a:endParaRPr sz="2000"/>
          </a:p>
          <a:p>
            <a:pPr lvl="1" eaLnBrk="1" hangingPunct="1">
              <a:lnSpc>
                <a:spcPct val="90000"/>
              </a:lnSpc>
            </a:pPr>
            <a:r>
              <a:rPr sz="2000"/>
              <a:t>Indiana portable</a:t>
            </a:r>
            <a:endParaRPr sz="2000"/>
          </a:p>
          <a:p>
            <a:pPr lvl="1" eaLnBrk="1" hangingPunct="1">
              <a:lnSpc>
                <a:spcPct val="90000"/>
              </a:lnSpc>
            </a:pPr>
            <a:r>
              <a:rPr sz="2000"/>
              <a:t>Indiana Rover</a:t>
            </a:r>
            <a:endParaRPr sz="2000"/>
          </a:p>
          <a:p>
            <a:pPr lvl="1" eaLnBrk="1" hangingPunct="1">
              <a:lnSpc>
                <a:spcPct val="90000"/>
              </a:lnSpc>
            </a:pPr>
            <a:r>
              <a:rPr sz="2000"/>
              <a:t>Top from Black Hole (Basically </a:t>
            </a:r>
            <a:r>
              <a:rPr lang="en-US" sz="2000"/>
              <a:t>W9 </a:t>
            </a:r>
            <a:r>
              <a:rPr sz="2000"/>
              <a:t>outside Indiana)</a:t>
            </a:r>
            <a:endParaRPr sz="2000"/>
          </a:p>
          <a:p>
            <a:pPr lvl="1" eaLnBrk="1" hangingPunct="1">
              <a:lnSpc>
                <a:spcPct val="90000"/>
              </a:lnSpc>
            </a:pPr>
            <a:r>
              <a:rPr sz="2000"/>
              <a:t>Top W1</a:t>
            </a:r>
            <a:r>
              <a:rPr lang="en-US" sz="2000"/>
              <a:t>, W4, </a:t>
            </a:r>
            <a:r>
              <a:rPr sz="2000"/>
              <a:t>and W7 entries</a:t>
            </a:r>
            <a:endParaRPr sz="2000"/>
          </a:p>
          <a:p>
            <a:pPr eaLnBrk="1" hangingPunct="1">
              <a:lnSpc>
                <a:spcPct val="90000"/>
              </a:lnSpc>
            </a:pPr>
            <a:r>
              <a:rPr lang="en-US" sz="2800">
                <a:solidFill>
                  <a:srgbClr val="FF0000"/>
                </a:solidFill>
              </a:rPr>
              <a:t>IN </a:t>
            </a:r>
            <a:r>
              <a:rPr sz="2800">
                <a:solidFill>
                  <a:srgbClr val="FF0000"/>
                </a:solidFill>
              </a:rPr>
              <a:t>CLUB AGGREGATE plaque </a:t>
            </a:r>
            <a:r>
              <a:rPr sz="2400"/>
              <a:t>(sponsor HDXCC)</a:t>
            </a:r>
            <a:endParaRPr sz="2800"/>
          </a:p>
          <a:p>
            <a:pPr lvl="1" eaLnBrk="1" hangingPunct="1">
              <a:lnSpc>
                <a:spcPct val="90000"/>
              </a:lnSpc>
            </a:pPr>
            <a:r>
              <a:rPr sz="2400"/>
              <a:t>3 or more club members participate – see rules</a:t>
            </a:r>
            <a:endParaRPr sz="2400"/>
          </a:p>
          <a:p>
            <a:pPr eaLnBrk="1" hangingPunct="1">
              <a:lnSpc>
                <a:spcPct val="90000"/>
              </a:lnSpc>
            </a:pPr>
            <a:r>
              <a:rPr sz="2800"/>
              <a:t>Certificate for county winner - possible </a:t>
            </a: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pic>
        <p:nvPicPr>
          <p:cNvPr id="17411" name="Picture 1"/>
          <p:cNvPicPr>
            <a:picLocks noChangeAspect="1"/>
          </p:cNvPicPr>
          <p:nvPr/>
        </p:nvPicPr>
        <p:blipFill>
          <a:blip r:embed="rId1"/>
          <a:stretch>
            <a:fillRect/>
          </a:stretch>
        </p:blipFill>
        <p:spPr>
          <a:xfrm>
            <a:off x="1676400" y="1176338"/>
            <a:ext cx="6969125" cy="5248275"/>
          </a:xfrm>
          <a:prstGeom prst="rect">
            <a:avLst/>
          </a:prstGeom>
          <a:noFill/>
          <a:ln w="9525">
            <a:noFill/>
          </a:ln>
        </p:spPr>
      </p:pic>
      <p:sp>
        <p:nvSpPr>
          <p:cNvPr id="17412" name="Rectangle 2"/>
          <p:cNvSpPr txBox="1"/>
          <p:nvPr/>
        </p:nvSpPr>
        <p:spPr>
          <a:xfrm>
            <a:off x="1770063" y="152400"/>
            <a:ext cx="6781800" cy="1143000"/>
          </a:xfrm>
          <a:prstGeom prst="rect">
            <a:avLst/>
          </a:prstGeom>
          <a:noFill/>
          <a:ln w="9525">
            <a:noFill/>
          </a:ln>
        </p:spPr>
        <p:txBody>
          <a:bodyPr anchor="ctr" anchorCtr="0"/>
          <a:p>
            <a:pPr algn="ctr"/>
            <a:r>
              <a:rPr sz="4400">
                <a:solidFill>
                  <a:srgbClr val="A50021"/>
                </a:solidFill>
                <a:latin typeface="Comic Sans MS" panose="030F0702030302020204" pitchFamily="66" charset="0"/>
              </a:rPr>
              <a:t>Awards</a:t>
            </a:r>
            <a:endParaRPr sz="4400">
              <a:solidFill>
                <a:srgbClr val="A50021"/>
              </a:solidFill>
              <a:latin typeface="Comic Sans MS" panose="030F0702030302020204"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9459" name="Rectangle 2"/>
          <p:cNvSpPr>
            <a:spLocks noGrp="1"/>
          </p:cNvSpPr>
          <p:nvPr>
            <p:ph type="title"/>
          </p:nvPr>
        </p:nvSpPr>
        <p:spPr/>
        <p:txBody>
          <a:bodyPr vert="horz" wrap="square" lIns="91440" tIns="45720" rIns="91440" bIns="45720" anchor="ctr" anchorCtr="0"/>
          <a:p>
            <a:pPr eaLnBrk="1" hangingPunct="1"/>
            <a:r>
              <a:rPr>
                <a:solidFill>
                  <a:srgbClr val="A50021"/>
                </a:solidFill>
              </a:rPr>
              <a:t>Worked All</a:t>
            </a:r>
            <a:br>
              <a:rPr>
                <a:solidFill>
                  <a:srgbClr val="A50021"/>
                </a:solidFill>
              </a:rPr>
            </a:br>
            <a:r>
              <a:rPr>
                <a:solidFill>
                  <a:srgbClr val="A50021"/>
                </a:solidFill>
              </a:rPr>
              <a:t> Indiana</a:t>
            </a:r>
            <a:r>
              <a:rPr lang="en-US">
                <a:solidFill>
                  <a:srgbClr val="A50021"/>
                </a:solidFill>
              </a:rPr>
              <a:t> Counties</a:t>
            </a:r>
            <a:r>
              <a:rPr>
                <a:solidFill>
                  <a:srgbClr val="A50021"/>
                </a:solidFill>
              </a:rPr>
              <a:t>	</a:t>
            </a:r>
            <a:endParaRPr>
              <a:solidFill>
                <a:srgbClr val="A50021"/>
              </a:solidFill>
            </a:endParaRPr>
          </a:p>
        </p:txBody>
      </p:sp>
      <p:sp>
        <p:nvSpPr>
          <p:cNvPr id="19460" name="Rectangle 3"/>
          <p:cNvSpPr>
            <a:spLocks noGrp="1"/>
          </p:cNvSpPr>
          <p:nvPr>
            <p:ph idx="1"/>
          </p:nvPr>
        </p:nvSpPr>
        <p:spPr>
          <a:xfrm>
            <a:off x="152400" y="2362200"/>
            <a:ext cx="3505200" cy="3505200"/>
          </a:xfrm>
        </p:spPr>
        <p:txBody>
          <a:bodyPr vert="horz" wrap="square" lIns="91440" tIns="45720" rIns="91440" bIns="45720" anchor="t" anchorCtr="0"/>
          <a:p>
            <a:pPr eaLnBrk="1" hangingPunct="1"/>
            <a:r>
              <a:rPr>
                <a:solidFill>
                  <a:srgbClr val="000000"/>
                </a:solidFill>
              </a:rPr>
              <a:t>Info at </a:t>
            </a:r>
            <a:r>
              <a:rPr sz="2400">
                <a:solidFill>
                  <a:srgbClr val="000000"/>
                </a:solidFill>
              </a:rPr>
              <a:t>www.</a:t>
            </a:r>
            <a:r>
              <a:rPr sz="2400" err="1">
                <a:solidFill>
                  <a:srgbClr val="000000"/>
                </a:solidFill>
              </a:rPr>
              <a:t>hdxcc</a:t>
            </a:r>
            <a:r>
              <a:rPr sz="2400">
                <a:solidFill>
                  <a:srgbClr val="000000"/>
                </a:solidFill>
              </a:rPr>
              <a:t>.org/</a:t>
            </a:r>
            <a:r>
              <a:rPr sz="2400" err="1">
                <a:solidFill>
                  <a:srgbClr val="000000"/>
                </a:solidFill>
              </a:rPr>
              <a:t>wai</a:t>
            </a:r>
            <a:endParaRPr sz="2400">
              <a:solidFill>
                <a:srgbClr val="000000"/>
              </a:solidFill>
            </a:endParaRPr>
          </a:p>
          <a:p>
            <a:pPr eaLnBrk="1" hangingPunct="1"/>
            <a:r>
              <a:rPr>
                <a:solidFill>
                  <a:srgbClr val="000000"/>
                </a:solidFill>
              </a:rPr>
              <a:t>QSL 60 of the 92 counties</a:t>
            </a:r>
            <a:endParaRPr>
              <a:solidFill>
                <a:srgbClr val="000000"/>
              </a:solidFill>
            </a:endParaRPr>
          </a:p>
          <a:p>
            <a:pPr lvl="1" eaLnBrk="1" hangingPunct="1"/>
            <a:r>
              <a:rPr lang="en-US" sz="2400">
                <a:solidFill>
                  <a:srgbClr val="000000"/>
                </a:solidFill>
              </a:rPr>
              <a:t>Proof of QSL </a:t>
            </a:r>
            <a:r>
              <a:rPr sz="2400">
                <a:solidFill>
                  <a:srgbClr val="000000"/>
                </a:solidFill>
              </a:rPr>
              <a:t>Cards or INQP log confirmation</a:t>
            </a:r>
            <a:r>
              <a:rPr lang="en-US" sz="2400">
                <a:solidFill>
                  <a:srgbClr val="000000"/>
                </a:solidFill>
              </a:rPr>
              <a:t>.. </a:t>
            </a:r>
            <a:endParaRPr lang="en-US" sz="2400">
              <a:solidFill>
                <a:srgbClr val="000000"/>
              </a:solidFill>
            </a:endParaRPr>
          </a:p>
          <a:p>
            <a:pPr lvl="1" eaLnBrk="1" hangingPunct="1"/>
            <a:r>
              <a:rPr lang="en-US" sz="2400">
                <a:solidFill>
                  <a:srgbClr val="000000"/>
                </a:solidFill>
              </a:rPr>
              <a:t>see HDXCC web</a:t>
            </a:r>
            <a:endParaRPr sz="2400">
              <a:solidFill>
                <a:srgbClr val="000000"/>
              </a:solidFill>
            </a:endParaRPr>
          </a:p>
          <a:p>
            <a:pPr eaLnBrk="1" hangingPunct="1"/>
          </a:p>
          <a:p>
            <a:pPr eaLnBrk="1" hangingPunct="1"/>
          </a:p>
        </p:txBody>
      </p:sp>
      <p:pic>
        <p:nvPicPr>
          <p:cNvPr id="19461" name="Picture 1"/>
          <p:cNvPicPr>
            <a:picLocks noChangeAspect="1"/>
          </p:cNvPicPr>
          <p:nvPr/>
        </p:nvPicPr>
        <p:blipFill>
          <a:blip r:embed="rId1"/>
          <a:stretch>
            <a:fillRect/>
          </a:stretch>
        </p:blipFill>
        <p:spPr>
          <a:xfrm>
            <a:off x="3429000" y="1905000"/>
            <a:ext cx="5588000" cy="419100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075" name="Rectangle 2"/>
          <p:cNvSpPr>
            <a:spLocks noGrp="1"/>
          </p:cNvSpPr>
          <p:nvPr>
            <p:ph type="title"/>
          </p:nvPr>
        </p:nvSpPr>
        <p:spPr/>
        <p:txBody>
          <a:bodyPr vert="horz" wrap="square" lIns="91440" tIns="45720" rIns="91440" bIns="45720" anchor="ctr" anchorCtr="0"/>
          <a:p>
            <a:pPr eaLnBrk="1" hangingPunct="1"/>
            <a:r>
              <a:rPr>
                <a:solidFill>
                  <a:srgbClr val="A50021"/>
                </a:solidFill>
              </a:rPr>
              <a:t>What is a QSO Party?</a:t>
            </a:r>
            <a:endParaRPr>
              <a:solidFill>
                <a:srgbClr val="A50021"/>
              </a:solidFill>
            </a:endParaRPr>
          </a:p>
        </p:txBody>
      </p:sp>
      <p:sp>
        <p:nvSpPr>
          <p:cNvPr id="3076" name="Rectangle 3"/>
          <p:cNvSpPr>
            <a:spLocks noGrp="1"/>
          </p:cNvSpPr>
          <p:nvPr>
            <p:ph idx="1"/>
          </p:nvPr>
        </p:nvSpPr>
        <p:spPr/>
        <p:txBody>
          <a:bodyPr vert="horz" wrap="square" lIns="91440" tIns="45720" rIns="91440" bIns="45720" anchor="t" anchorCtr="0"/>
          <a:p>
            <a:pPr eaLnBrk="1" hangingPunct="1">
              <a:lnSpc>
                <a:spcPct val="90000"/>
              </a:lnSpc>
            </a:pPr>
            <a:r>
              <a:rPr sz="2800" u="sng"/>
              <a:t>Short</a:t>
            </a:r>
            <a:r>
              <a:rPr sz="2800"/>
              <a:t> operating event</a:t>
            </a:r>
            <a:endParaRPr sz="2800"/>
          </a:p>
          <a:p>
            <a:pPr lvl="1" eaLnBrk="1" hangingPunct="1">
              <a:lnSpc>
                <a:spcPct val="90000"/>
              </a:lnSpc>
            </a:pPr>
            <a:r>
              <a:rPr sz="2400"/>
              <a:t>8 hours to 2 days </a:t>
            </a:r>
            <a:r>
              <a:rPr lang="en-US" sz="2400"/>
              <a:t>long </a:t>
            </a:r>
            <a:r>
              <a:rPr sz="2400"/>
              <a:t>(IN QP is 12 hours)</a:t>
            </a:r>
            <a:endParaRPr sz="2400"/>
          </a:p>
          <a:p>
            <a:pPr eaLnBrk="1" hangingPunct="1">
              <a:lnSpc>
                <a:spcPct val="90000"/>
              </a:lnSpc>
            </a:pPr>
            <a:r>
              <a:rPr sz="2800"/>
              <a:t>Theme</a:t>
            </a:r>
            <a:endParaRPr sz="2800"/>
          </a:p>
          <a:p>
            <a:pPr lvl="1" eaLnBrk="1" hangingPunct="1">
              <a:lnSpc>
                <a:spcPct val="90000"/>
              </a:lnSpc>
            </a:pPr>
            <a:r>
              <a:rPr sz="2400"/>
              <a:t>Geographic – state, call area</a:t>
            </a:r>
            <a:r>
              <a:rPr lang="en-US" sz="2400"/>
              <a:t> </a:t>
            </a:r>
            <a:endParaRPr sz="2400"/>
          </a:p>
          <a:p>
            <a:pPr lvl="1" eaLnBrk="1" hangingPunct="1">
              <a:lnSpc>
                <a:spcPct val="90000"/>
              </a:lnSpc>
            </a:pPr>
            <a:r>
              <a:rPr sz="2400"/>
              <a:t>Club QSO Party – FISTS, QCWA, FOC</a:t>
            </a:r>
            <a:endParaRPr sz="2400"/>
          </a:p>
          <a:p>
            <a:pPr eaLnBrk="1" hangingPunct="1">
              <a:lnSpc>
                <a:spcPct val="90000"/>
              </a:lnSpc>
            </a:pPr>
            <a:r>
              <a:rPr sz="2800"/>
              <a:t>Usually scored like a contest	</a:t>
            </a:r>
            <a:endParaRPr sz="2800"/>
          </a:p>
          <a:p>
            <a:pPr lvl="1" eaLnBrk="1" hangingPunct="1">
              <a:lnSpc>
                <a:spcPct val="90000"/>
              </a:lnSpc>
            </a:pPr>
            <a:r>
              <a:rPr sz="2400"/>
              <a:t>Points for contacts (2 CW, 1 SSB in INQP)</a:t>
            </a:r>
            <a:endParaRPr sz="2400"/>
          </a:p>
          <a:p>
            <a:pPr lvl="1" eaLnBrk="1" hangingPunct="1">
              <a:lnSpc>
                <a:spcPct val="90000"/>
              </a:lnSpc>
            </a:pPr>
            <a:r>
              <a:rPr sz="2400"/>
              <a:t>Multipliers (states, DX, IN counties)</a:t>
            </a:r>
            <a:endParaRPr sz="2400"/>
          </a:p>
          <a:p>
            <a:pPr lvl="1" eaLnBrk="1" hangingPunct="1">
              <a:lnSpc>
                <a:spcPct val="90000"/>
              </a:lnSpc>
            </a:pPr>
            <a:r>
              <a:rPr sz="2400"/>
              <a:t>OK to re-Work mobiles/rovers after they change counties</a:t>
            </a:r>
            <a:endParaRPr sz="2400"/>
          </a:p>
          <a:p>
            <a:pPr lvl="1" eaLnBrk="1" hangingPunct="1">
              <a:lnSpc>
                <a:spcPct val="90000"/>
              </a:lnSpc>
            </a:pP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9699" name="Rectangle 2"/>
          <p:cNvSpPr>
            <a:spLocks noGrp="1"/>
          </p:cNvSpPr>
          <p:nvPr>
            <p:ph type="title"/>
          </p:nvPr>
        </p:nvSpPr>
        <p:spPr>
          <a:xfrm>
            <a:off x="1752600" y="1295400"/>
            <a:ext cx="4267200" cy="1143000"/>
          </a:xfrm>
        </p:spPr>
        <p:txBody>
          <a:bodyPr vert="horz" wrap="square" lIns="91440" tIns="45720" rIns="91440" bIns="45720" anchor="ctr" anchorCtr="0"/>
          <a:p>
            <a:pPr eaLnBrk="1" hangingPunct="1"/>
            <a:r>
              <a:rPr>
                <a:solidFill>
                  <a:srgbClr val="A50021"/>
                </a:solidFill>
              </a:rPr>
              <a:t>Rover?</a:t>
            </a:r>
            <a:br>
              <a:rPr>
                <a:solidFill>
                  <a:srgbClr val="A50021"/>
                </a:solidFill>
              </a:rPr>
            </a:br>
            <a:endParaRPr>
              <a:solidFill>
                <a:srgbClr val="A50021"/>
              </a:solidFill>
            </a:endParaRPr>
          </a:p>
        </p:txBody>
      </p:sp>
      <p:sp>
        <p:nvSpPr>
          <p:cNvPr id="29700" name="Rectangle 3"/>
          <p:cNvSpPr>
            <a:spLocks noGrp="1"/>
          </p:cNvSpPr>
          <p:nvPr>
            <p:ph idx="1"/>
          </p:nvPr>
        </p:nvSpPr>
        <p:spPr>
          <a:xfrm>
            <a:off x="304800" y="2895600"/>
            <a:ext cx="8458200" cy="3200400"/>
          </a:xfrm>
        </p:spPr>
        <p:txBody>
          <a:bodyPr vert="horz" wrap="square" lIns="91440" tIns="45720" rIns="91440" bIns="45720" anchor="t" anchorCtr="0"/>
          <a:p>
            <a:pPr eaLnBrk="1" hangingPunct="1">
              <a:lnSpc>
                <a:spcPct val="90000"/>
              </a:lnSpc>
            </a:pPr>
            <a:r>
              <a:rPr sz="2800"/>
              <a:t>Can be a mobile that stops to erect temporary antennas (antennas may be set up day before)</a:t>
            </a:r>
            <a:endParaRPr sz="2800"/>
          </a:p>
          <a:p>
            <a:pPr eaLnBrk="1" hangingPunct="1">
              <a:lnSpc>
                <a:spcPct val="90000"/>
              </a:lnSpc>
            </a:pPr>
            <a:r>
              <a:rPr sz="2800"/>
              <a:t>Can be a  “Field Day”  setup that changes  locations (new county, can be worked again)</a:t>
            </a:r>
            <a:endParaRPr sz="2800"/>
          </a:p>
          <a:p>
            <a:pPr eaLnBrk="1" hangingPunct="1">
              <a:lnSpc>
                <a:spcPct val="90000"/>
              </a:lnSpc>
            </a:pPr>
            <a:r>
              <a:rPr sz="2800"/>
              <a:t>Mobile = Antennas must be </a:t>
            </a:r>
            <a:r>
              <a:rPr sz="2800" u="sng"/>
              <a:t>usable</a:t>
            </a:r>
            <a:r>
              <a:rPr sz="2800"/>
              <a:t> while traveling (land, air, water) but may park 100% of the operating time</a:t>
            </a:r>
            <a:endParaRPr sz="2800"/>
          </a:p>
          <a:p>
            <a:pPr eaLnBrk="1" hangingPunct="1">
              <a:lnSpc>
                <a:spcPct val="90000"/>
              </a:lnSpc>
            </a:pPr>
            <a:r>
              <a:rPr sz="2800"/>
              <a:t>Portable = One location only, temporary setup (Field Day style)</a:t>
            </a:r>
            <a:endParaRPr sz="2800"/>
          </a:p>
        </p:txBody>
      </p:sp>
      <p:graphicFrame>
        <p:nvGraphicFramePr>
          <p:cNvPr id="29701" name="Object 9"/>
          <p:cNvGraphicFramePr>
            <a:graphicFrameLocks noChangeAspect="1"/>
          </p:cNvGraphicFramePr>
          <p:nvPr/>
        </p:nvGraphicFramePr>
        <p:xfrm>
          <a:off x="6505575" y="152400"/>
          <a:ext cx="2133600" cy="2667000"/>
        </p:xfrm>
        <a:graphic>
          <a:graphicData uri="http://schemas.openxmlformats.org/presentationml/2006/ole">
            <mc:AlternateContent xmlns:mc="http://schemas.openxmlformats.org/markup-compatibility/2006">
              <mc:Choice xmlns:v="urn:schemas-microsoft-com:vml" Requires="v">
                <p:oleObj spid="_x0000_s3077" name="" r:id="rId1" imgW="635000" imgH="793750" progId="ImageExpertImage">
                  <p:embed/>
                </p:oleObj>
              </mc:Choice>
              <mc:Fallback>
                <p:oleObj name="" r:id="rId1" imgW="635000" imgH="793750" progId="ImageExpertImage">
                  <p:embed/>
                  <p:pic>
                    <p:nvPicPr>
                      <p:cNvPr id="0" name="Picture 3076"/>
                      <p:cNvPicPr/>
                      <p:nvPr/>
                    </p:nvPicPr>
                    <p:blipFill>
                      <a:blip r:embed="rId2"/>
                      <a:stretch>
                        <a:fillRect/>
                      </a:stretch>
                    </p:blipFill>
                    <p:spPr>
                      <a:xfrm>
                        <a:off x="6505575" y="152400"/>
                        <a:ext cx="2133600" cy="2667000"/>
                      </a:xfrm>
                      <a:prstGeom prst="rect">
                        <a:avLst/>
                      </a:prstGeom>
                      <a:noFill/>
                      <a:ln w="38100">
                        <a:noFill/>
                        <a:miter/>
                      </a:ln>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0483" name="Rectangle 2"/>
          <p:cNvSpPr>
            <a:spLocks noGrp="1"/>
          </p:cNvSpPr>
          <p:nvPr>
            <p:ph type="title"/>
          </p:nvPr>
        </p:nvSpPr>
        <p:spPr/>
        <p:txBody>
          <a:bodyPr vert="horz" wrap="square" lIns="91440" tIns="45720" rIns="91440" bIns="45720" anchor="ctr" anchorCtr="0"/>
          <a:p>
            <a:pPr eaLnBrk="1" hangingPunct="1"/>
            <a:r>
              <a:rPr>
                <a:solidFill>
                  <a:srgbClr val="A50021"/>
                </a:solidFill>
              </a:rPr>
              <a:t>Mobiles </a:t>
            </a:r>
            <a:r>
              <a:rPr u="sng">
                <a:solidFill>
                  <a:srgbClr val="A50021"/>
                </a:solidFill>
              </a:rPr>
              <a:t>always</a:t>
            </a:r>
            <a:r>
              <a:rPr>
                <a:solidFill>
                  <a:srgbClr val="A50021"/>
                </a:solidFill>
              </a:rPr>
              <a:t> welcome</a:t>
            </a:r>
            <a:endParaRPr>
              <a:solidFill>
                <a:srgbClr val="A50021"/>
              </a:solidFill>
            </a:endParaRPr>
          </a:p>
        </p:txBody>
      </p:sp>
      <p:sp>
        <p:nvSpPr>
          <p:cNvPr id="20484" name="Rectangle 3"/>
          <p:cNvSpPr>
            <a:spLocks noGrp="1"/>
          </p:cNvSpPr>
          <p:nvPr>
            <p:ph idx="1"/>
          </p:nvPr>
        </p:nvSpPr>
        <p:spPr>
          <a:xfrm>
            <a:off x="685800" y="1981200"/>
            <a:ext cx="8458200" cy="4114800"/>
          </a:xfrm>
        </p:spPr>
        <p:txBody>
          <a:bodyPr vert="horz" wrap="square" lIns="91440" tIns="45720" rIns="91440" bIns="45720" anchor="t" anchorCtr="0"/>
          <a:p>
            <a:pPr eaLnBrk="1" hangingPunct="1">
              <a:lnSpc>
                <a:spcPct val="90000"/>
              </a:lnSpc>
            </a:pPr>
            <a:r>
              <a:rPr sz="2800"/>
              <a:t>12 volt radio and reliable battery</a:t>
            </a:r>
            <a:endParaRPr sz="2800"/>
          </a:p>
          <a:p>
            <a:pPr eaLnBrk="1" hangingPunct="1">
              <a:lnSpc>
                <a:spcPct val="90000"/>
              </a:lnSpc>
            </a:pPr>
            <a:r>
              <a:rPr sz="2800"/>
              <a:t>$15 Hamstick - or more $$$ antenna</a:t>
            </a:r>
            <a:endParaRPr sz="2800"/>
          </a:p>
          <a:p>
            <a:pPr eaLnBrk="1" hangingPunct="1">
              <a:lnSpc>
                <a:spcPct val="90000"/>
              </a:lnSpc>
            </a:pPr>
            <a:r>
              <a:rPr sz="2800"/>
              <a:t>Computer log on laptop interface to rig</a:t>
            </a:r>
            <a:endParaRPr sz="2800"/>
          </a:p>
          <a:p>
            <a:pPr lvl="1" eaLnBrk="1" hangingPunct="1">
              <a:lnSpc>
                <a:spcPct val="90000"/>
              </a:lnSpc>
            </a:pPr>
            <a:r>
              <a:rPr sz="2400"/>
              <a:t>easier than paper, especially on the move</a:t>
            </a:r>
            <a:endParaRPr sz="2400"/>
          </a:p>
          <a:p>
            <a:pPr eaLnBrk="1" hangingPunct="1">
              <a:lnSpc>
                <a:spcPct val="90000"/>
              </a:lnSpc>
            </a:pPr>
            <a:r>
              <a:rPr sz="2800"/>
              <a:t>A map and a </a:t>
            </a:r>
            <a:r>
              <a:rPr lang="en-US" sz="2800"/>
              <a:t>route </a:t>
            </a:r>
            <a:r>
              <a:rPr sz="2800"/>
              <a:t>PLAN</a:t>
            </a:r>
            <a:endParaRPr sz="2800"/>
          </a:p>
          <a:p>
            <a:pPr eaLnBrk="1" hangingPunct="1">
              <a:lnSpc>
                <a:spcPct val="90000"/>
              </a:lnSpc>
            </a:pPr>
            <a:r>
              <a:rPr sz="2800"/>
              <a:t>Options to make life easier:	</a:t>
            </a:r>
            <a:endParaRPr sz="2800"/>
          </a:p>
          <a:p>
            <a:pPr lvl="1" eaLnBrk="1" hangingPunct="1">
              <a:lnSpc>
                <a:spcPct val="90000"/>
              </a:lnSpc>
            </a:pPr>
            <a:r>
              <a:rPr sz="2400"/>
              <a:t>GPS and mapping software (</a:t>
            </a:r>
            <a:r>
              <a:rPr sz="2400" err="1"/>
              <a:t>espec</a:t>
            </a:r>
            <a:r>
              <a:rPr sz="2400"/>
              <a:t>. if aero mobile)</a:t>
            </a:r>
            <a:endParaRPr sz="2400"/>
          </a:p>
          <a:p>
            <a:pPr lvl="1" eaLnBrk="1" hangingPunct="1">
              <a:lnSpc>
                <a:spcPct val="90000"/>
              </a:lnSpc>
            </a:pPr>
            <a:r>
              <a:rPr sz="2400"/>
              <a:t>Driver (or a pilot) = safety</a:t>
            </a:r>
            <a:endParaRPr sz="2400"/>
          </a:p>
          <a:p>
            <a:pPr lvl="1" eaLnBrk="1" hangingPunct="1">
              <a:lnSpc>
                <a:spcPct val="90000"/>
              </a:lnSpc>
            </a:pPr>
            <a:r>
              <a:rPr lang="en-US" sz="2400">
                <a:solidFill>
                  <a:srgbClr val="FF0000"/>
                </a:solidFill>
              </a:rPr>
              <a:t>Announce your planned route on county hunter sites</a:t>
            </a:r>
            <a:endParaRPr lang="en-US" sz="2400">
              <a:solidFill>
                <a:srgbClr val="FF0000"/>
              </a:solidFill>
            </a:endParaRPr>
          </a:p>
          <a:p>
            <a:pPr lvl="2" eaLnBrk="1" hangingPunct="1">
              <a:lnSpc>
                <a:spcPct val="90000"/>
              </a:lnSpc>
            </a:pPr>
            <a:r>
              <a:rPr lang="en-US" sz="2055">
                <a:solidFill>
                  <a:srgbClr val="FF0000"/>
                </a:solidFill>
              </a:rPr>
              <a:t>W6RK.com, countyhunter.com</a:t>
            </a:r>
            <a:endParaRPr lang="en-US" sz="2055">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Rectangles 91137" descr="Inline image 1"/>
          <p:cNvSpPr>
            <a:spLocks noChangeAspect="1"/>
          </p:cNvSpPr>
          <p:nvPr/>
        </p:nvSpPr>
        <p:spPr>
          <a:xfrm>
            <a:off x="-74612" y="-1633537"/>
            <a:ext cx="9293225" cy="10126662"/>
          </a:xfrm>
          <a:prstGeom prst="rect">
            <a:avLst/>
          </a:prstGeom>
          <a:noFill/>
          <a:ln w="9525">
            <a:noFill/>
          </a:ln>
        </p:spPr>
        <p:txBody>
          <a:bodyPr/>
          <a:p>
            <a:endParaRPr lang="en-US"/>
          </a:p>
        </p:txBody>
      </p:sp>
      <p:sp>
        <p:nvSpPr>
          <p:cNvPr id="91139" name="Rectangles 91138" descr="Inline image 1"/>
          <p:cNvSpPr>
            <a:spLocks noChangeAspect="1"/>
          </p:cNvSpPr>
          <p:nvPr/>
        </p:nvSpPr>
        <p:spPr>
          <a:xfrm>
            <a:off x="-74612" y="-1633537"/>
            <a:ext cx="9293225" cy="10126662"/>
          </a:xfrm>
          <a:prstGeom prst="rect">
            <a:avLst/>
          </a:prstGeom>
          <a:noFill/>
          <a:ln w="9525">
            <a:noFill/>
          </a:ln>
        </p:spPr>
        <p:txBody>
          <a:bodyPr/>
          <a:p>
            <a:endParaRPr lang="en-US"/>
          </a:p>
        </p:txBody>
      </p:sp>
      <p:sp>
        <p:nvSpPr>
          <p:cNvPr id="91140" name="Rectangles 91139" descr="Inline image 1"/>
          <p:cNvSpPr>
            <a:spLocks noChangeAspect="1"/>
          </p:cNvSpPr>
          <p:nvPr/>
        </p:nvSpPr>
        <p:spPr>
          <a:xfrm>
            <a:off x="-74612" y="-1633537"/>
            <a:ext cx="9293225" cy="10126662"/>
          </a:xfrm>
          <a:prstGeom prst="rect">
            <a:avLst/>
          </a:prstGeom>
          <a:noFill/>
          <a:ln w="9525">
            <a:noFill/>
          </a:ln>
        </p:spPr>
        <p:txBody>
          <a:bodyPr/>
          <a:p>
            <a:endParaRPr lang="en-US"/>
          </a:p>
        </p:txBody>
      </p:sp>
      <p:sp>
        <p:nvSpPr>
          <p:cNvPr id="91142" name="Text Box 91141"/>
          <p:cNvSpPr txBox="1"/>
          <p:nvPr/>
        </p:nvSpPr>
        <p:spPr>
          <a:xfrm>
            <a:off x="304800" y="2743200"/>
            <a:ext cx="2571750" cy="762000"/>
          </a:xfrm>
          <a:prstGeom prst="rect">
            <a:avLst/>
          </a:prstGeom>
          <a:noFill/>
          <a:ln w="9525">
            <a:noFill/>
          </a:ln>
        </p:spPr>
        <p:txBody>
          <a:bodyPr wrap="none" anchor="t" anchorCtr="0">
            <a:spAutoFit/>
          </a:bodyPr>
          <a:p>
            <a:r>
              <a:rPr sz="4400" b="1">
                <a:latin typeface="Comic Sans MS" panose="030F0702030302020204" pitchFamily="66" charset="0"/>
              </a:rPr>
              <a:t>K9WX/m</a:t>
            </a:r>
            <a:endParaRPr sz="4400" b="1">
              <a:latin typeface="Comic Sans MS" panose="030F0702030302020204" pitchFamily="66" charset="0"/>
            </a:endParaRPr>
          </a:p>
        </p:txBody>
      </p:sp>
      <p:sp>
        <p:nvSpPr>
          <p:cNvPr id="91143" name="Text Box 91142"/>
          <p:cNvSpPr txBox="1"/>
          <p:nvPr/>
        </p:nvSpPr>
        <p:spPr>
          <a:xfrm>
            <a:off x="288925" y="-107950"/>
            <a:ext cx="1082675" cy="641350"/>
          </a:xfrm>
          <a:prstGeom prst="rect">
            <a:avLst/>
          </a:prstGeom>
          <a:noFill/>
          <a:ln w="9525">
            <a:noFill/>
          </a:ln>
        </p:spPr>
        <p:txBody>
          <a:bodyPr>
            <a:spAutoFit/>
          </a:bodyPr>
          <a:p>
            <a:r>
              <a:rPr sz="3600">
                <a:latin typeface="Times New Roman" panose="02020603050405020304" charset="0"/>
              </a:rPr>
              <a:t>20</a:t>
            </a:r>
            <a:endParaRPr sz="3600">
              <a:latin typeface="Times New Roman" panose="02020603050405020304" charset="0"/>
            </a:endParaRPr>
          </a:p>
        </p:txBody>
      </p:sp>
      <p:graphicFrame>
        <p:nvGraphicFramePr>
          <p:cNvPr id="91144" name="Object 91143"/>
          <p:cNvGraphicFramePr/>
          <p:nvPr/>
        </p:nvGraphicFramePr>
        <p:xfrm>
          <a:off x="3055938" y="152400"/>
          <a:ext cx="5767387" cy="6248400"/>
        </p:xfrm>
        <a:graphic>
          <a:graphicData uri="http://schemas.openxmlformats.org/presentationml/2006/ole">
            <mc:AlternateContent xmlns:mc="http://schemas.openxmlformats.org/markup-compatibility/2006">
              <mc:Choice xmlns:v="urn:schemas-microsoft-com:vml" Requires="v">
                <p:oleObj spid="_x0000_s3078" name="" r:id="rId1" imgW="2171700" imgH="2352675" progId="Paint.Picture">
                  <p:embed/>
                </p:oleObj>
              </mc:Choice>
              <mc:Fallback>
                <p:oleObj name="" r:id="rId1" imgW="2171700" imgH="2352675" progId="Paint.Picture">
                  <p:embed/>
                  <p:pic>
                    <p:nvPicPr>
                      <p:cNvPr id="0" name="Picture 3077"/>
                      <p:cNvPicPr/>
                      <p:nvPr/>
                    </p:nvPicPr>
                    <p:blipFill>
                      <a:blip r:embed="rId2"/>
                      <a:stretch>
                        <a:fillRect/>
                      </a:stretch>
                    </p:blipFill>
                    <p:spPr>
                      <a:xfrm>
                        <a:off x="3055938" y="152400"/>
                        <a:ext cx="5767387" cy="6248400"/>
                      </a:xfrm>
                      <a:prstGeom prst="rect">
                        <a:avLst/>
                      </a:prstGeom>
                      <a:noFill/>
                      <a:ln w="38100">
                        <a:noFill/>
                        <a:miter/>
                      </a:ln>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1507" name="Rectangle 2"/>
          <p:cNvSpPr>
            <a:spLocks noGrp="1"/>
          </p:cNvSpPr>
          <p:nvPr>
            <p:ph type="title"/>
          </p:nvPr>
        </p:nvSpPr>
        <p:spPr>
          <a:xfrm>
            <a:off x="0" y="2819400"/>
            <a:ext cx="3810000" cy="1752600"/>
          </a:xfrm>
        </p:spPr>
        <p:txBody>
          <a:bodyPr vert="horz" wrap="square" lIns="91440" tIns="45720" rIns="91440" bIns="45720" anchor="ctr" anchorCtr="0"/>
          <a:p>
            <a:pPr eaLnBrk="1" hangingPunct="1"/>
            <a:r>
              <a:t>KJ9C/m  </a:t>
            </a:r>
            <a:br/>
            <a:r>
              <a:t>solo op</a:t>
            </a:r>
          </a:p>
        </p:txBody>
      </p:sp>
      <p:graphicFrame>
        <p:nvGraphicFramePr>
          <p:cNvPr id="21509" name="Object 21508"/>
          <p:cNvGraphicFramePr/>
          <p:nvPr/>
        </p:nvGraphicFramePr>
        <p:xfrm>
          <a:off x="3733800" y="228600"/>
          <a:ext cx="4933950" cy="6350000"/>
        </p:xfrm>
        <a:graphic>
          <a:graphicData uri="http://schemas.openxmlformats.org/presentationml/2006/ole">
            <mc:AlternateContent xmlns:mc="http://schemas.openxmlformats.org/markup-compatibility/2006">
              <mc:Choice xmlns:v="urn:schemas-microsoft-com:vml" Requires="v">
                <p:oleObj spid="_x0000_s3080" name="" r:id="rId1" imgW="10820400" imgH="14427200" progId="ImageExpertImage">
                  <p:embed/>
                </p:oleObj>
              </mc:Choice>
              <mc:Fallback>
                <p:oleObj name="" r:id="rId1" imgW="10820400" imgH="14427200" progId="ImageExpertImage">
                  <p:embed/>
                  <p:pic>
                    <p:nvPicPr>
                      <p:cNvPr id="0" name="Picture 3079"/>
                      <p:cNvPicPr/>
                      <p:nvPr/>
                    </p:nvPicPr>
                    <p:blipFill>
                      <a:blip r:embed="rId2"/>
                      <a:stretch>
                        <a:fillRect/>
                      </a:stretch>
                    </p:blipFill>
                    <p:spPr>
                      <a:xfrm>
                        <a:off x="3733800" y="228600"/>
                        <a:ext cx="4933950" cy="6350000"/>
                      </a:xfrm>
                      <a:prstGeom prst="rect">
                        <a:avLst/>
                      </a:prstGeom>
                      <a:noFill/>
                      <a:ln w="38100">
                        <a:noFill/>
                        <a:miter/>
                      </a:ln>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1747" name="Rectangle 2"/>
          <p:cNvSpPr>
            <a:spLocks noGrp="1"/>
          </p:cNvSpPr>
          <p:nvPr>
            <p:ph type="title"/>
          </p:nvPr>
        </p:nvSpPr>
        <p:spPr>
          <a:xfrm>
            <a:off x="1981200" y="304800"/>
            <a:ext cx="6705600" cy="762000"/>
          </a:xfrm>
        </p:spPr>
        <p:txBody>
          <a:bodyPr vert="horz" wrap="square" lIns="91440" tIns="45720" rIns="91440" bIns="45720" anchor="ctr" anchorCtr="0"/>
          <a:p>
            <a:pPr eaLnBrk="1" hangingPunct="1"/>
            <a:r>
              <a:t>WN9O rover (W9IU Op)</a:t>
            </a:r>
          </a:p>
        </p:txBody>
      </p:sp>
      <p:pic>
        <p:nvPicPr>
          <p:cNvPr id="31748" name="Picture 1"/>
          <p:cNvPicPr>
            <a:picLocks noChangeAspect="1"/>
          </p:cNvPicPr>
          <p:nvPr/>
        </p:nvPicPr>
        <p:blipFill>
          <a:blip r:embed="rId1"/>
          <a:stretch>
            <a:fillRect/>
          </a:stretch>
        </p:blipFill>
        <p:spPr>
          <a:xfrm>
            <a:off x="1600200" y="1371600"/>
            <a:ext cx="7265988" cy="4843463"/>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2531" name="Rectangle 2"/>
          <p:cNvSpPr>
            <a:spLocks noGrp="1"/>
          </p:cNvSpPr>
          <p:nvPr>
            <p:ph type="title"/>
          </p:nvPr>
        </p:nvSpPr>
        <p:spPr>
          <a:xfrm>
            <a:off x="2362200" y="152400"/>
            <a:ext cx="6553200" cy="1066800"/>
          </a:xfrm>
        </p:spPr>
        <p:txBody>
          <a:bodyPr vert="horz" wrap="square" lIns="91440" tIns="45720" rIns="91440" bIns="45720" anchor="ctr" anchorCtr="0"/>
          <a:p>
            <a:pPr eaLnBrk="1" hangingPunct="1"/>
            <a:r>
              <a:t>Murphy may strike</a:t>
            </a:r>
            <a:br/>
            <a:r>
              <a:rPr sz="2400"/>
              <a:t>have alternate routes</a:t>
            </a:r>
            <a:endParaRPr sz="2400"/>
          </a:p>
        </p:txBody>
      </p:sp>
      <p:graphicFrame>
        <p:nvGraphicFramePr>
          <p:cNvPr id="22533" name="Object 22532"/>
          <p:cNvGraphicFramePr/>
          <p:nvPr/>
        </p:nvGraphicFramePr>
        <p:xfrm>
          <a:off x="1905000" y="1600200"/>
          <a:ext cx="6391275" cy="4800600"/>
        </p:xfrm>
        <a:graphic>
          <a:graphicData uri="http://schemas.openxmlformats.org/presentationml/2006/ole">
            <mc:AlternateContent xmlns:mc="http://schemas.openxmlformats.org/markup-compatibility/2006">
              <mc:Choice xmlns:v="urn:schemas-microsoft-com:vml" Requires="v">
                <p:oleObj spid="_x0000_s3076" name="" r:id="rId1" imgW="4400550" imgH="3305175" progId="Paint.Picture">
                  <p:embed/>
                </p:oleObj>
              </mc:Choice>
              <mc:Fallback>
                <p:oleObj name="" r:id="rId1" imgW="4400550" imgH="3305175" progId="Paint.Picture">
                  <p:embed/>
                  <p:pic>
                    <p:nvPicPr>
                      <p:cNvPr id="0" name="Picture 3075"/>
                      <p:cNvPicPr/>
                      <p:nvPr/>
                    </p:nvPicPr>
                    <p:blipFill>
                      <a:blip r:embed="rId2"/>
                      <a:stretch>
                        <a:fillRect/>
                      </a:stretch>
                    </p:blipFill>
                    <p:spPr>
                      <a:xfrm>
                        <a:off x="1905000" y="1600200"/>
                        <a:ext cx="6391275" cy="4800600"/>
                      </a:xfrm>
                      <a:prstGeom prst="rect">
                        <a:avLst/>
                      </a:prstGeom>
                      <a:noFill/>
                      <a:ln w="38100">
                        <a:noFill/>
                        <a:miter/>
                      </a:ln>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3555" name="Rectangle 2"/>
          <p:cNvSpPr>
            <a:spLocks noGrp="1"/>
          </p:cNvSpPr>
          <p:nvPr>
            <p:ph type="title"/>
          </p:nvPr>
        </p:nvSpPr>
        <p:spPr>
          <a:xfrm>
            <a:off x="1371600" y="304800"/>
            <a:ext cx="7772400" cy="762000"/>
          </a:xfrm>
        </p:spPr>
        <p:txBody>
          <a:bodyPr vert="horz" wrap="square" lIns="91440" tIns="45720" rIns="91440" bIns="45720" anchor="ctr" anchorCtr="0"/>
          <a:p>
            <a:pPr eaLnBrk="1" hangingPunct="1"/>
            <a:r>
              <a:t>WA0KGU – Porcupine Mobile</a:t>
            </a:r>
          </a:p>
        </p:txBody>
      </p:sp>
      <p:pic>
        <p:nvPicPr>
          <p:cNvPr id="23556" name="Picture 1"/>
          <p:cNvPicPr>
            <a:picLocks noChangeAspect="1"/>
          </p:cNvPicPr>
          <p:nvPr/>
        </p:nvPicPr>
        <p:blipFill>
          <a:blip r:embed="rId1"/>
          <a:stretch>
            <a:fillRect/>
          </a:stretch>
        </p:blipFill>
        <p:spPr>
          <a:xfrm>
            <a:off x="1676400" y="1219200"/>
            <a:ext cx="7315200" cy="5486400"/>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4579" name="Rectangle 2"/>
          <p:cNvSpPr>
            <a:spLocks noGrp="1"/>
          </p:cNvSpPr>
          <p:nvPr>
            <p:ph type="title"/>
          </p:nvPr>
        </p:nvSpPr>
        <p:spPr>
          <a:xfrm>
            <a:off x="838200" y="5715000"/>
            <a:ext cx="8077200" cy="762000"/>
          </a:xfrm>
        </p:spPr>
        <p:txBody>
          <a:bodyPr vert="horz" wrap="square" lIns="91440" tIns="45720" rIns="91440" bIns="45720" anchor="ctr" anchorCtr="0"/>
          <a:p>
            <a:pPr eaLnBrk="1" hangingPunct="1"/>
            <a:r>
              <a:t>KB9AX/aero mobile</a:t>
            </a:r>
            <a:br/>
            <a:r>
              <a:t>Dan (pilot) &amp; Dave N9KT (</a:t>
            </a:r>
            <a:r>
              <a:rPr err="1"/>
              <a:t>opr</a:t>
            </a:r>
            <a:r>
              <a:t>)</a:t>
            </a:r>
          </a:p>
        </p:txBody>
      </p:sp>
      <p:pic>
        <p:nvPicPr>
          <p:cNvPr id="24580" name="Picture 1"/>
          <p:cNvPicPr>
            <a:picLocks noChangeAspect="1"/>
          </p:cNvPicPr>
          <p:nvPr/>
        </p:nvPicPr>
        <p:blipFill>
          <a:blip r:embed="rId1"/>
          <a:stretch>
            <a:fillRect/>
          </a:stretch>
        </p:blipFill>
        <p:spPr>
          <a:xfrm>
            <a:off x="1981200" y="152400"/>
            <a:ext cx="6959600" cy="5219700"/>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5603" name="Rectangle 2"/>
          <p:cNvSpPr>
            <a:spLocks noGrp="1"/>
          </p:cNvSpPr>
          <p:nvPr>
            <p:ph type="title"/>
          </p:nvPr>
        </p:nvSpPr>
        <p:spPr>
          <a:xfrm>
            <a:off x="0" y="2438400"/>
            <a:ext cx="3048000" cy="3276600"/>
          </a:xfrm>
        </p:spPr>
        <p:txBody>
          <a:bodyPr vert="horz" wrap="square" lIns="91440" tIns="45720" rIns="91440" bIns="45720" anchor="ctr" anchorCtr="0"/>
          <a:p>
            <a:pPr eaLnBrk="1" hangingPunct="1"/>
            <a:r>
              <a:rPr sz="3200"/>
              <a:t>K5KG/m</a:t>
            </a:r>
            <a:br>
              <a:rPr sz="3200"/>
            </a:br>
            <a:r>
              <a:rPr sz="3200"/>
              <a:t>FL QSO</a:t>
            </a:r>
            <a:br>
              <a:rPr sz="3200"/>
            </a:br>
            <a:r>
              <a:rPr sz="3200"/>
              <a:t>Party</a:t>
            </a:r>
            <a:br>
              <a:rPr sz="3200"/>
            </a:br>
            <a:br>
              <a:rPr sz="3200"/>
            </a:br>
            <a:r>
              <a:rPr sz="3200"/>
              <a:t>(Legal for highway travel?)</a:t>
            </a:r>
            <a:endParaRPr sz="3200"/>
          </a:p>
        </p:txBody>
      </p:sp>
      <p:pic>
        <p:nvPicPr>
          <p:cNvPr id="25604" name="Picture 1"/>
          <p:cNvPicPr>
            <a:picLocks noChangeAspect="1"/>
          </p:cNvPicPr>
          <p:nvPr/>
        </p:nvPicPr>
        <p:blipFill>
          <a:blip r:embed="rId1"/>
          <a:stretch>
            <a:fillRect/>
          </a:stretch>
        </p:blipFill>
        <p:spPr>
          <a:xfrm>
            <a:off x="3048000" y="228600"/>
            <a:ext cx="5637213" cy="6477000"/>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6627" name="Rectangle 2"/>
          <p:cNvSpPr>
            <a:spLocks noGrp="1"/>
          </p:cNvSpPr>
          <p:nvPr>
            <p:ph type="title"/>
          </p:nvPr>
        </p:nvSpPr>
        <p:spPr>
          <a:xfrm>
            <a:off x="1524000" y="1295400"/>
            <a:ext cx="4267200" cy="1143000"/>
          </a:xfrm>
        </p:spPr>
        <p:txBody>
          <a:bodyPr vert="horz" wrap="square" lIns="91440" tIns="45720" rIns="91440" bIns="45720" anchor="ctr" anchorCtr="0"/>
          <a:p>
            <a:pPr eaLnBrk="1" hangingPunct="1"/>
            <a:r>
              <a:rPr>
                <a:solidFill>
                  <a:srgbClr val="A50021"/>
                </a:solidFill>
              </a:rPr>
              <a:t>Portable?</a:t>
            </a:r>
            <a:br>
              <a:rPr>
                <a:solidFill>
                  <a:srgbClr val="A50021"/>
                </a:solidFill>
              </a:rPr>
            </a:br>
            <a:endParaRPr>
              <a:solidFill>
                <a:srgbClr val="A50021"/>
              </a:solidFill>
            </a:endParaRPr>
          </a:p>
        </p:txBody>
      </p:sp>
      <p:sp>
        <p:nvSpPr>
          <p:cNvPr id="26628" name="Rectangle 3"/>
          <p:cNvSpPr>
            <a:spLocks noGrp="1"/>
          </p:cNvSpPr>
          <p:nvPr>
            <p:ph idx="1"/>
          </p:nvPr>
        </p:nvSpPr>
        <p:spPr>
          <a:xfrm>
            <a:off x="304800" y="3124200"/>
            <a:ext cx="8458200" cy="2971800"/>
          </a:xfrm>
        </p:spPr>
        <p:txBody>
          <a:bodyPr vert="horz" wrap="square" lIns="91440" tIns="45720" rIns="91440" bIns="45720" anchor="t" anchorCtr="0"/>
          <a:p>
            <a:pPr eaLnBrk="1" hangingPunct="1">
              <a:lnSpc>
                <a:spcPct val="90000"/>
              </a:lnSpc>
            </a:pPr>
            <a:r>
              <a:rPr sz="3600"/>
              <a:t>Portable = One location only, temporary setup (Field Day style)</a:t>
            </a:r>
            <a:endParaRPr sz="3600"/>
          </a:p>
          <a:p>
            <a:pPr eaLnBrk="1" hangingPunct="1">
              <a:lnSpc>
                <a:spcPct val="90000"/>
              </a:lnSpc>
            </a:pPr>
            <a:endParaRPr sz="3600"/>
          </a:p>
          <a:p>
            <a:pPr eaLnBrk="1" hangingPunct="1">
              <a:lnSpc>
                <a:spcPct val="90000"/>
              </a:lnSpc>
            </a:pPr>
            <a:r>
              <a:rPr sz="3600"/>
              <a:t>Can operate from a two county line</a:t>
            </a:r>
            <a:endParaRPr sz="3600"/>
          </a:p>
        </p:txBody>
      </p:sp>
      <p:pic>
        <p:nvPicPr>
          <p:cNvPr id="26629" name="Picture 1"/>
          <p:cNvPicPr>
            <a:picLocks noChangeAspect="1"/>
          </p:cNvPicPr>
          <p:nvPr/>
        </p:nvPicPr>
        <p:blipFill>
          <a:blip r:embed="rId1"/>
          <a:stretch>
            <a:fillRect/>
          </a:stretch>
        </p:blipFill>
        <p:spPr>
          <a:xfrm>
            <a:off x="5181600" y="381000"/>
            <a:ext cx="3608388" cy="2405063"/>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4099" name="Rectangle 2"/>
          <p:cNvSpPr>
            <a:spLocks noGrp="1"/>
          </p:cNvSpPr>
          <p:nvPr>
            <p:ph type="title"/>
          </p:nvPr>
        </p:nvSpPr>
        <p:spPr/>
        <p:txBody>
          <a:bodyPr vert="horz" wrap="square" lIns="91440" tIns="45720" rIns="91440" bIns="45720" anchor="ctr" anchorCtr="0"/>
          <a:p>
            <a:pPr eaLnBrk="1" hangingPunct="1"/>
            <a:r>
              <a:rPr>
                <a:solidFill>
                  <a:srgbClr val="A50021"/>
                </a:solidFill>
              </a:rPr>
              <a:t>What state parties?</a:t>
            </a:r>
            <a:r>
              <a:t>	</a:t>
            </a:r>
          </a:p>
        </p:txBody>
      </p:sp>
      <p:sp>
        <p:nvSpPr>
          <p:cNvPr id="4100" name="Rectangle 3"/>
          <p:cNvSpPr>
            <a:spLocks noGrp="1"/>
          </p:cNvSpPr>
          <p:nvPr>
            <p:ph idx="1"/>
          </p:nvPr>
        </p:nvSpPr>
        <p:spPr/>
        <p:txBody>
          <a:bodyPr vert="horz" wrap="square" lIns="91440" tIns="45720" rIns="91440" bIns="45720" anchor="t" anchorCtr="0"/>
          <a:p>
            <a:pPr eaLnBrk="1" hangingPunct="1"/>
            <a:r>
              <a:t>Almost every state has one</a:t>
            </a:r>
          </a:p>
          <a:p>
            <a:pPr lvl="1" eaLnBrk="1" hangingPunct="1"/>
            <a:r>
              <a:t> in every month of the year</a:t>
            </a:r>
            <a:r>
              <a:rPr lang="en-US"/>
              <a:t> </a:t>
            </a:r>
            <a:r>
              <a:rPr lang="en-US">
                <a:sym typeface="+mn-ea"/>
              </a:rPr>
              <a:t>(43 in 2023)</a:t>
            </a:r>
          </a:p>
          <a:p>
            <a:pPr eaLnBrk="1" hangingPunct="1"/>
            <a:r>
              <a:t>Indiana QSO Party (INQP) is first Saturday in May (May </a:t>
            </a:r>
            <a:r>
              <a:rPr lang="en-US"/>
              <a:t>4</a:t>
            </a:r>
            <a:r>
              <a:t>, 20</a:t>
            </a:r>
            <a:r>
              <a:rPr lang="en-US"/>
              <a:t>24 </a:t>
            </a:r>
            <a:r>
              <a:t>)</a:t>
            </a:r>
          </a:p>
          <a:p>
            <a:pPr lvl="1" eaLnBrk="1" hangingPunct="1"/>
            <a:r>
              <a:t>160-10 meters (no WARC), SSB &amp; CW</a:t>
            </a:r>
          </a:p>
          <a:p>
            <a:pPr eaLnBrk="1" hangingPunct="1"/>
            <a:r>
              <a:rPr sz="2800">
                <a:sym typeface="+mn-ea"/>
              </a:rPr>
              <a:t>Also regional parties </a:t>
            </a:r>
            <a:r>
              <a:rPr lang="en-US" sz="2800">
                <a:sym typeface="+mn-ea"/>
              </a:rPr>
              <a:t>our </a:t>
            </a:r>
            <a:r>
              <a:rPr sz="2800">
                <a:sym typeface="+mn-ea"/>
              </a:rPr>
              <a:t>weekend</a:t>
            </a:r>
            <a:endParaRPr sz="2800">
              <a:sym typeface="+mn-ea"/>
            </a:endParaRPr>
          </a:p>
          <a:p>
            <a:pPr lvl="1" eaLnBrk="1" hangingPunct="1"/>
            <a:r>
              <a:rPr sz="2800">
                <a:sym typeface="+mn-ea"/>
              </a:rPr>
              <a:t>7QP, New England QP,</a:t>
            </a:r>
            <a:r>
              <a:rPr lang="en-US" sz="2800">
                <a:sym typeface="+mn-ea"/>
              </a:rPr>
              <a:t> Delaware,</a:t>
            </a:r>
            <a:r>
              <a:rPr sz="2800">
                <a:sym typeface="+mn-ea"/>
              </a:rPr>
              <a:t>etc.</a:t>
            </a:r>
            <a:endParaRPr sz="2800">
              <a:sym typeface="+mn-ea"/>
            </a:endParaRPr>
          </a:p>
          <a:p>
            <a:pPr lvl="1" eaLnBrk="1" hangingPunct="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7651" name="Rectangle 2"/>
          <p:cNvSpPr>
            <a:spLocks noGrp="1"/>
          </p:cNvSpPr>
          <p:nvPr>
            <p:ph type="title"/>
          </p:nvPr>
        </p:nvSpPr>
        <p:spPr>
          <a:xfrm>
            <a:off x="990600" y="1447800"/>
            <a:ext cx="2819400" cy="4648200"/>
          </a:xfrm>
        </p:spPr>
        <p:txBody>
          <a:bodyPr vert="horz" wrap="square" lIns="91440" tIns="45720" rIns="91440" bIns="45720" anchor="ctr" anchorCtr="0"/>
          <a:p>
            <a:pPr algn="l" eaLnBrk="1" hangingPunct="1"/>
            <a:r>
              <a:t>N9FN/p</a:t>
            </a:r>
            <a:br/>
            <a:br/>
          </a:p>
        </p:txBody>
      </p:sp>
      <p:pic>
        <p:nvPicPr>
          <p:cNvPr id="27652" name="Picture 1"/>
          <p:cNvPicPr>
            <a:picLocks noChangeAspect="1"/>
          </p:cNvPicPr>
          <p:nvPr/>
        </p:nvPicPr>
        <p:blipFill>
          <a:blip r:embed="rId1"/>
          <a:stretch>
            <a:fillRect/>
          </a:stretch>
        </p:blipFill>
        <p:spPr>
          <a:xfrm>
            <a:off x="3810000" y="228600"/>
            <a:ext cx="4819650" cy="6426200"/>
          </a:xfrm>
          <a:prstGeom prst="rect">
            <a:avLst/>
          </a:prstGeom>
          <a:noFill/>
          <a:ln w="9525">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28675" name="Rectangle 2"/>
          <p:cNvSpPr>
            <a:spLocks noGrp="1"/>
          </p:cNvSpPr>
          <p:nvPr>
            <p:ph type="title"/>
          </p:nvPr>
        </p:nvSpPr>
        <p:spPr>
          <a:xfrm>
            <a:off x="3733800" y="304800"/>
            <a:ext cx="2819400" cy="762000"/>
          </a:xfrm>
        </p:spPr>
        <p:txBody>
          <a:bodyPr vert="horz" wrap="square" lIns="91440" tIns="45720" rIns="91440" bIns="45720" anchor="ctr" anchorCtr="0"/>
          <a:p>
            <a:pPr eaLnBrk="1" hangingPunct="1"/>
            <a:r>
              <a:t>N9FN/p</a:t>
            </a:r>
          </a:p>
        </p:txBody>
      </p:sp>
      <p:graphicFrame>
        <p:nvGraphicFramePr>
          <p:cNvPr id="28677" name="Object 28676"/>
          <p:cNvGraphicFramePr/>
          <p:nvPr/>
        </p:nvGraphicFramePr>
        <p:xfrm>
          <a:off x="1981200" y="1487488"/>
          <a:ext cx="6096000" cy="4568825"/>
        </p:xfrm>
        <a:graphic>
          <a:graphicData uri="http://schemas.openxmlformats.org/presentationml/2006/ole">
            <mc:AlternateContent xmlns:mc="http://schemas.openxmlformats.org/markup-compatibility/2006">
              <mc:Choice xmlns:v="urn:schemas-microsoft-com:vml" Requires="v">
                <p:oleObj spid="_x0000_s3079" name="" r:id="rId1" imgW="3800475" imgH="2847975" progId="Paint.Picture">
                  <p:embed/>
                </p:oleObj>
              </mc:Choice>
              <mc:Fallback>
                <p:oleObj name="" r:id="rId1" imgW="3800475" imgH="2847975" progId="Paint.Picture">
                  <p:embed/>
                  <p:pic>
                    <p:nvPicPr>
                      <p:cNvPr id="0" name="Picture 3078"/>
                      <p:cNvPicPr/>
                      <p:nvPr/>
                    </p:nvPicPr>
                    <p:blipFill>
                      <a:blip r:embed="rId2"/>
                      <a:stretch>
                        <a:fillRect/>
                      </a:stretch>
                    </p:blipFill>
                    <p:spPr>
                      <a:xfrm>
                        <a:off x="1981200" y="1487488"/>
                        <a:ext cx="6096000" cy="4568825"/>
                      </a:xfrm>
                      <a:prstGeom prst="rect">
                        <a:avLst/>
                      </a:prstGeom>
                      <a:noFill/>
                      <a:ln w="38100">
                        <a:noFill/>
                        <a:miter/>
                      </a:ln>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0723" name="Rectangle 2"/>
          <p:cNvSpPr>
            <a:spLocks noGrp="1"/>
          </p:cNvSpPr>
          <p:nvPr>
            <p:ph type="title"/>
          </p:nvPr>
        </p:nvSpPr>
        <p:spPr>
          <a:xfrm>
            <a:off x="76200" y="2628900"/>
            <a:ext cx="3505200" cy="762000"/>
          </a:xfrm>
        </p:spPr>
        <p:txBody>
          <a:bodyPr vert="horz" wrap="square" lIns="91440" tIns="45720" rIns="91440" bIns="45720" anchor="ctr" anchorCtr="0"/>
          <a:p>
            <a:pPr eaLnBrk="1" hangingPunct="1"/>
            <a:r>
              <a:t>WN9O</a:t>
            </a:r>
            <a:br/>
            <a:r>
              <a:t>(rover)</a:t>
            </a:r>
          </a:p>
        </p:txBody>
      </p:sp>
      <p:pic>
        <p:nvPicPr>
          <p:cNvPr id="30724" name="Picture 1"/>
          <p:cNvPicPr>
            <a:picLocks noChangeAspect="1"/>
          </p:cNvPicPr>
          <p:nvPr/>
        </p:nvPicPr>
        <p:blipFill>
          <a:blip r:embed="rId1"/>
          <a:stretch>
            <a:fillRect/>
          </a:stretch>
        </p:blipFill>
        <p:spPr>
          <a:xfrm>
            <a:off x="3657600" y="228600"/>
            <a:ext cx="4216400" cy="6324600"/>
          </a:xfrm>
          <a:prstGeom prst="rect">
            <a:avLst/>
          </a:prstGeom>
          <a:noFill/>
          <a:ln w="9525">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2771" name="Rectangle 2"/>
          <p:cNvSpPr>
            <a:spLocks noGrp="1"/>
          </p:cNvSpPr>
          <p:nvPr>
            <p:ph type="title"/>
          </p:nvPr>
        </p:nvSpPr>
        <p:spPr>
          <a:xfrm>
            <a:off x="1981200" y="304800"/>
            <a:ext cx="6705600" cy="762000"/>
          </a:xfrm>
        </p:spPr>
        <p:txBody>
          <a:bodyPr vert="horz" wrap="square" lIns="91440" tIns="45720" rIns="91440" bIns="45720" anchor="ctr" anchorCtr="0"/>
          <a:p>
            <a:pPr eaLnBrk="1" hangingPunct="1"/>
            <a:r>
              <a:t>WN9O/portable</a:t>
            </a:r>
          </a:p>
        </p:txBody>
      </p:sp>
      <p:pic>
        <p:nvPicPr>
          <p:cNvPr id="32772" name="Picture 1"/>
          <p:cNvPicPr>
            <a:picLocks noChangeAspect="1"/>
          </p:cNvPicPr>
          <p:nvPr/>
        </p:nvPicPr>
        <p:blipFill>
          <a:blip r:embed="rId1"/>
          <a:stretch>
            <a:fillRect/>
          </a:stretch>
        </p:blipFill>
        <p:spPr>
          <a:xfrm>
            <a:off x="1600200" y="1447800"/>
            <a:ext cx="7391400" cy="4927600"/>
          </a:xfrm>
          <a:prstGeom prst="rect">
            <a:avLst/>
          </a:prstGeom>
          <a:no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4819" name="Rectangle 2"/>
          <p:cNvSpPr>
            <a:spLocks noGrp="1"/>
          </p:cNvSpPr>
          <p:nvPr>
            <p:ph type="title"/>
          </p:nvPr>
        </p:nvSpPr>
        <p:spPr>
          <a:xfrm>
            <a:off x="1981200" y="304800"/>
            <a:ext cx="6705600" cy="762000"/>
          </a:xfrm>
        </p:spPr>
        <p:txBody>
          <a:bodyPr vert="horz" wrap="square" lIns="91440" tIns="45720" rIns="91440" bIns="45720" anchor="ctr" anchorCtr="0"/>
          <a:p>
            <a:pPr eaLnBrk="1" hangingPunct="1"/>
            <a:r>
              <a:t>WN9O (Station A&amp;B)</a:t>
            </a:r>
          </a:p>
        </p:txBody>
      </p:sp>
      <p:graphicFrame>
        <p:nvGraphicFramePr>
          <p:cNvPr id="34821" name="Object 34820"/>
          <p:cNvGraphicFramePr/>
          <p:nvPr/>
        </p:nvGraphicFramePr>
        <p:xfrm>
          <a:off x="1752600" y="1600200"/>
          <a:ext cx="7162800" cy="4783138"/>
        </p:xfrm>
        <a:graphic>
          <a:graphicData uri="http://schemas.openxmlformats.org/presentationml/2006/ole">
            <mc:AlternateContent xmlns:mc="http://schemas.openxmlformats.org/markup-compatibility/2006">
              <mc:Choice xmlns:v="urn:schemas-microsoft-com:vml" Requires="v">
                <p:oleObj spid="_x0000_s3081" name="" r:id="rId1" imgW="3324225" imgH="2219325" progId="Paint.Picture">
                  <p:embed/>
                </p:oleObj>
              </mc:Choice>
              <mc:Fallback>
                <p:oleObj name="" r:id="rId1" imgW="3324225" imgH="2219325" progId="Paint.Picture">
                  <p:embed/>
                  <p:pic>
                    <p:nvPicPr>
                      <p:cNvPr id="0" name="Picture 3080"/>
                      <p:cNvPicPr/>
                      <p:nvPr/>
                    </p:nvPicPr>
                    <p:blipFill>
                      <a:blip r:embed="rId2"/>
                      <a:stretch>
                        <a:fillRect/>
                      </a:stretch>
                    </p:blipFill>
                    <p:spPr>
                      <a:xfrm>
                        <a:off x="1752600" y="1600200"/>
                        <a:ext cx="7162800" cy="4783138"/>
                      </a:xfrm>
                      <a:prstGeom prst="rect">
                        <a:avLst/>
                      </a:prstGeom>
                      <a:noFill/>
                      <a:ln w="38100">
                        <a:noFill/>
                        <a:miter/>
                      </a:ln>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5843" name="Rectangle 2"/>
          <p:cNvSpPr>
            <a:spLocks noGrp="1"/>
          </p:cNvSpPr>
          <p:nvPr>
            <p:ph type="title"/>
          </p:nvPr>
        </p:nvSpPr>
        <p:spPr>
          <a:xfrm>
            <a:off x="1905000" y="457200"/>
            <a:ext cx="6705600" cy="762000"/>
          </a:xfrm>
        </p:spPr>
        <p:txBody>
          <a:bodyPr vert="horz" wrap="square" lIns="91440" tIns="45720" rIns="91440" bIns="45720" anchor="ctr" anchorCtr="0"/>
          <a:p>
            <a:pPr eaLnBrk="1" hangingPunct="1"/>
            <a:r>
              <a:t>WN9O (Station C)</a:t>
            </a:r>
          </a:p>
        </p:txBody>
      </p:sp>
      <p:graphicFrame>
        <p:nvGraphicFramePr>
          <p:cNvPr id="35845" name="Object 35844"/>
          <p:cNvGraphicFramePr/>
          <p:nvPr/>
        </p:nvGraphicFramePr>
        <p:xfrm>
          <a:off x="2057400" y="1755775"/>
          <a:ext cx="6781800" cy="4513263"/>
        </p:xfrm>
        <a:graphic>
          <a:graphicData uri="http://schemas.openxmlformats.org/presentationml/2006/ole">
            <mc:AlternateContent xmlns:mc="http://schemas.openxmlformats.org/markup-compatibility/2006">
              <mc:Choice xmlns:v="urn:schemas-microsoft-com:vml" Requires="v">
                <p:oleObj spid="_x0000_s3082" name="" r:id="rId1" imgW="3333750" imgH="2219325" progId="Paint.Picture">
                  <p:embed/>
                </p:oleObj>
              </mc:Choice>
              <mc:Fallback>
                <p:oleObj name="" r:id="rId1" imgW="3333750" imgH="2219325" progId="Paint.Picture">
                  <p:embed/>
                  <p:pic>
                    <p:nvPicPr>
                      <p:cNvPr id="0" name="Picture 3081"/>
                      <p:cNvPicPr/>
                      <p:nvPr/>
                    </p:nvPicPr>
                    <p:blipFill>
                      <a:blip r:embed="rId2"/>
                      <a:stretch>
                        <a:fillRect/>
                      </a:stretch>
                    </p:blipFill>
                    <p:spPr>
                      <a:xfrm>
                        <a:off x="2057400" y="1755775"/>
                        <a:ext cx="6781800" cy="4513263"/>
                      </a:xfrm>
                      <a:prstGeom prst="rect">
                        <a:avLst/>
                      </a:prstGeom>
                      <a:noFill/>
                      <a:ln w="38100">
                        <a:noFill/>
                        <a:miter/>
                      </a:ln>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6867" name="Rectangle 2"/>
          <p:cNvSpPr>
            <a:spLocks noGrp="1"/>
          </p:cNvSpPr>
          <p:nvPr>
            <p:ph type="title"/>
          </p:nvPr>
        </p:nvSpPr>
        <p:spPr/>
        <p:txBody>
          <a:bodyPr vert="horz" wrap="square" lIns="91440" tIns="45720" rIns="91440" bIns="45720" anchor="ctr" anchorCtr="0"/>
          <a:p>
            <a:pPr eaLnBrk="1" hangingPunct="1"/>
            <a:r>
              <a:rPr>
                <a:solidFill>
                  <a:srgbClr val="A50021"/>
                </a:solidFill>
              </a:rPr>
              <a:t>What can I do now?</a:t>
            </a:r>
            <a:r>
              <a:t>	</a:t>
            </a:r>
          </a:p>
        </p:txBody>
      </p:sp>
      <p:sp>
        <p:nvSpPr>
          <p:cNvPr id="36868" name="Rectangle 3"/>
          <p:cNvSpPr>
            <a:spLocks noGrp="1"/>
          </p:cNvSpPr>
          <p:nvPr>
            <p:ph idx="1"/>
          </p:nvPr>
        </p:nvSpPr>
        <p:spPr>
          <a:xfrm>
            <a:off x="240030" y="2133600"/>
            <a:ext cx="8599170" cy="4114800"/>
          </a:xfrm>
        </p:spPr>
        <p:txBody>
          <a:bodyPr vert="horz" wrap="square" lIns="91440" tIns="45720" rIns="91440" bIns="45720" anchor="t" anchorCtr="0"/>
          <a:p>
            <a:pPr eaLnBrk="1" hangingPunct="1"/>
            <a:r>
              <a:t>Visit the INQP website </a:t>
            </a:r>
          </a:p>
          <a:p>
            <a:pPr lvl="1" eaLnBrk="1" hangingPunct="1"/>
            <a:r>
              <a:t>http://www.</a:t>
            </a:r>
            <a:r>
              <a:rPr err="1"/>
              <a:t>hdxcc</a:t>
            </a:r>
            <a:r>
              <a:t>.org/</a:t>
            </a:r>
            <a:r>
              <a:rPr err="1"/>
              <a:t>inqp</a:t>
            </a:r>
            <a:endParaRPr err="1"/>
          </a:p>
          <a:p>
            <a:pPr eaLnBrk="1" hangingPunct="1"/>
            <a:r>
              <a:t>Subscribe to the </a:t>
            </a:r>
            <a:r>
              <a:rPr lang="en-US"/>
              <a:t>Groups.io </a:t>
            </a:r>
            <a:r>
              <a:t>INQP reflector </a:t>
            </a:r>
          </a:p>
          <a:p>
            <a:pPr lvl="1" eaLnBrk="1" hangingPunct="1"/>
            <a:r>
              <a:t>Option - Hourly</a:t>
            </a:r>
            <a:r>
              <a:rPr lang="en-US"/>
              <a:t> or </a:t>
            </a:r>
            <a:r>
              <a:t>daily </a:t>
            </a:r>
            <a:r>
              <a:rPr lang="en-US"/>
              <a:t>digests</a:t>
            </a:r>
          </a:p>
          <a:p>
            <a:pPr eaLnBrk="1" hangingPunct="1"/>
            <a:r>
              <a:t>Look at the </a:t>
            </a:r>
            <a:r>
              <a:rPr b="1" u="sng"/>
              <a:t>Operating Tips</a:t>
            </a:r>
            <a:r>
              <a:t> in the INQP Publicity Package on the INQP website</a:t>
            </a:r>
          </a:p>
          <a:p>
            <a:pPr eaLnBrk="1" hangingPunct="1"/>
            <a:r>
              <a:t>Stir up activity in your club</a:t>
            </a:r>
          </a:p>
          <a:p>
            <a:pPr eaLnBrk="1" hangingPunct="1">
              <a:buNone/>
            </a:p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7891" name="Rectangle 2"/>
          <p:cNvSpPr>
            <a:spLocks noGrp="1"/>
          </p:cNvSpPr>
          <p:nvPr>
            <p:ph type="title"/>
          </p:nvPr>
        </p:nvSpPr>
        <p:spPr/>
        <p:txBody>
          <a:bodyPr vert="horz" wrap="square" lIns="91440" tIns="45720" rIns="91440" bIns="45720" anchor="ctr" anchorCtr="0"/>
          <a:p>
            <a:pPr eaLnBrk="1" hangingPunct="1"/>
            <a:r>
              <a:rPr>
                <a:solidFill>
                  <a:srgbClr val="A50021"/>
                </a:solidFill>
              </a:rPr>
              <a:t>May </a:t>
            </a:r>
            <a:r>
              <a:rPr lang="en-US">
                <a:solidFill>
                  <a:srgbClr val="A50021"/>
                </a:solidFill>
              </a:rPr>
              <a:t>4</a:t>
            </a:r>
            <a:r>
              <a:rPr>
                <a:solidFill>
                  <a:srgbClr val="A50021"/>
                </a:solidFill>
              </a:rPr>
              <a:t>, 20</a:t>
            </a:r>
            <a:r>
              <a:rPr lang="en-US">
                <a:solidFill>
                  <a:srgbClr val="A50021"/>
                </a:solidFill>
              </a:rPr>
              <a:t>24</a:t>
            </a:r>
            <a:br>
              <a:rPr>
                <a:solidFill>
                  <a:srgbClr val="A50021"/>
                </a:solidFill>
              </a:rPr>
            </a:br>
            <a:r>
              <a:rPr sz="2400">
                <a:solidFill>
                  <a:srgbClr val="A50021"/>
                </a:solidFill>
              </a:rPr>
              <a:t>1500-0300 UTC (12 hours)</a:t>
            </a:r>
            <a:br>
              <a:rPr sz="2400">
                <a:solidFill>
                  <a:srgbClr val="A50021"/>
                </a:solidFill>
              </a:rPr>
            </a:br>
            <a:r>
              <a:rPr lang="en-US" sz="2400">
                <a:solidFill>
                  <a:srgbClr val="A50021"/>
                </a:solidFill>
              </a:rPr>
              <a:t>11-11 EDT</a:t>
            </a:r>
            <a:endParaRPr lang="en-US" sz="2400">
              <a:solidFill>
                <a:srgbClr val="A50021"/>
              </a:solidFill>
            </a:endParaRPr>
          </a:p>
        </p:txBody>
      </p:sp>
      <p:sp>
        <p:nvSpPr>
          <p:cNvPr id="37892" name="Rectangle 3"/>
          <p:cNvSpPr>
            <a:spLocks noGrp="1"/>
          </p:cNvSpPr>
          <p:nvPr>
            <p:ph idx="1"/>
          </p:nvPr>
        </p:nvSpPr>
        <p:spPr/>
        <p:txBody>
          <a:bodyPr vert="horz" wrap="square" lIns="91440" tIns="45720" rIns="91440" bIns="45720" anchor="t" anchorCtr="0"/>
          <a:p>
            <a:pPr eaLnBrk="1" hangingPunct="1">
              <a:lnSpc>
                <a:spcPct val="90000"/>
              </a:lnSpc>
            </a:pPr>
            <a:r>
              <a:rPr sz="2400"/>
              <a:t>Make plans to be on from home</a:t>
            </a:r>
            <a:endParaRPr sz="2400"/>
          </a:p>
          <a:p>
            <a:pPr lvl="1" eaLnBrk="1" hangingPunct="1">
              <a:lnSpc>
                <a:spcPct val="90000"/>
              </a:lnSpc>
            </a:pPr>
            <a:r>
              <a:rPr sz="2000"/>
              <a:t>(invite guest ops, be a M/S or M/M</a:t>
            </a:r>
            <a:r>
              <a:rPr lang="en-US" sz="2000"/>
              <a:t>- party?)</a:t>
            </a:r>
            <a:endParaRPr sz="2000"/>
          </a:p>
          <a:p>
            <a:pPr eaLnBrk="1" hangingPunct="1">
              <a:lnSpc>
                <a:spcPct val="90000"/>
              </a:lnSpc>
            </a:pPr>
            <a:r>
              <a:rPr sz="2400"/>
              <a:t>Spot the mobiles and rovers!!! </a:t>
            </a:r>
            <a:endParaRPr sz="2400"/>
          </a:p>
          <a:p>
            <a:pPr lvl="1" eaLnBrk="1" hangingPunct="1">
              <a:lnSpc>
                <a:spcPct val="90000"/>
              </a:lnSpc>
            </a:pPr>
            <a:r>
              <a:rPr lang="en-US" sz="1750"/>
              <a:t>Rules now permit you to spot yourself.</a:t>
            </a:r>
            <a:endParaRPr lang="en-US" sz="1750"/>
          </a:p>
          <a:p>
            <a:pPr eaLnBrk="1" hangingPunct="1">
              <a:lnSpc>
                <a:spcPct val="90000"/>
              </a:lnSpc>
            </a:pPr>
            <a:r>
              <a:rPr sz="2400"/>
              <a:t>Take it on the road yourself:</a:t>
            </a:r>
            <a:endParaRPr sz="2400"/>
          </a:p>
          <a:p>
            <a:pPr lvl="1" eaLnBrk="1" hangingPunct="1">
              <a:lnSpc>
                <a:spcPct val="90000"/>
              </a:lnSpc>
            </a:pPr>
            <a:r>
              <a:rPr sz="2000"/>
              <a:t>Mobile – in 3-20 counties. Sit on a line for double </a:t>
            </a:r>
            <a:r>
              <a:rPr lang="en-US" sz="2000"/>
              <a:t>QSO </a:t>
            </a:r>
            <a:r>
              <a:rPr sz="2000"/>
              <a:t>points (and be a double multiplier).</a:t>
            </a:r>
            <a:endParaRPr sz="2000"/>
          </a:p>
          <a:p>
            <a:pPr lvl="1" eaLnBrk="1" hangingPunct="1">
              <a:lnSpc>
                <a:spcPct val="90000"/>
              </a:lnSpc>
            </a:pPr>
            <a:r>
              <a:rPr sz="2000"/>
              <a:t>As a portable (or Rover) (get landowner’s OK) </a:t>
            </a:r>
            <a:r>
              <a:rPr lang="en-US" sz="2000"/>
              <a:t>.. PARKS?</a:t>
            </a:r>
            <a:endParaRPr sz="2000"/>
          </a:p>
          <a:p>
            <a:pPr lvl="1" eaLnBrk="1" hangingPunct="1">
              <a:lnSpc>
                <a:spcPct val="90000"/>
              </a:lnSpc>
            </a:pPr>
            <a:r>
              <a:rPr sz="2000"/>
              <a:t>Find a county where you can set a new record (INQP records are on the website) </a:t>
            </a:r>
            <a:endParaRPr sz="2000"/>
          </a:p>
          <a:p>
            <a:pPr lvl="1" eaLnBrk="1" hangingPunct="1">
              <a:lnSpc>
                <a:spcPct val="90000"/>
              </a:lnSpc>
            </a:pPr>
            <a:r>
              <a:rPr lang="en-US" sz="2000"/>
              <a:t>Operate from a rare county as a portable... plaques!</a:t>
            </a:r>
            <a:endParaRPr sz="2000"/>
          </a:p>
          <a:p>
            <a:pPr lvl="1" eaLnBrk="1" hangingPunct="1">
              <a:lnSpc>
                <a:spcPct val="90000"/>
              </a:lnSpc>
            </a:pPr>
            <a:r>
              <a:rPr sz="2000"/>
              <a:t>Prepare for the pileups</a:t>
            </a:r>
            <a:endParaRPr sz="2000"/>
          </a:p>
          <a:p>
            <a:pPr lvl="1" eaLnBrk="1" hangingPunct="1">
              <a:lnSpc>
                <a:spcPct val="90000"/>
              </a:lnSpc>
            </a:pPr>
            <a:r>
              <a:rPr lang="en-US" sz="2000">
                <a:solidFill>
                  <a:srgbClr val="FF0000"/>
                </a:solidFill>
              </a:rPr>
              <a:t>TAKE PICTURES FOR THE ARCHIVES !!!</a:t>
            </a:r>
            <a:endParaRPr lang="en-US" sz="2000">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The top 10 “rare ones”</a:t>
            </a:r>
            <a:endParaRPr lang="en-US"/>
          </a:p>
        </p:txBody>
      </p:sp>
      <p:sp>
        <p:nvSpPr>
          <p:cNvPr id="3" name="Content Placeholder 2"/>
          <p:cNvSpPr>
            <a:spLocks noGrp="1"/>
          </p:cNvSpPr>
          <p:nvPr>
            <p:ph idx="1"/>
          </p:nvPr>
        </p:nvSpPr>
        <p:spPr>
          <a:xfrm>
            <a:off x="4343400" y="2133600"/>
            <a:ext cx="3650615" cy="4107815"/>
          </a:xfrm>
        </p:spPr>
        <p:txBody>
          <a:bodyPr/>
          <a:p>
            <a:r>
              <a:rPr lang="en-US" sz="3600">
                <a:sym typeface="+mn-ea"/>
              </a:rPr>
              <a:t>Martin</a:t>
            </a:r>
            <a:endParaRPr lang="en-US" sz="3600">
              <a:sym typeface="+mn-ea"/>
            </a:endParaRPr>
          </a:p>
          <a:p>
            <a:r>
              <a:rPr lang="en-US" sz="3600">
                <a:sym typeface="+mn-ea"/>
              </a:rPr>
              <a:t>Morgan  </a:t>
            </a:r>
            <a:endParaRPr lang="en-US" sz="3600">
              <a:sym typeface="+mn-ea"/>
            </a:endParaRPr>
          </a:p>
          <a:p>
            <a:r>
              <a:rPr lang="en-US" sz="3600">
                <a:sym typeface="+mn-ea"/>
              </a:rPr>
              <a:t>Sullivan </a:t>
            </a:r>
            <a:endParaRPr lang="en-US" sz="3600">
              <a:sym typeface="+mn-ea"/>
            </a:endParaRPr>
          </a:p>
          <a:p>
            <a:r>
              <a:rPr lang="en-US" sz="3600">
                <a:sym typeface="+mn-ea"/>
              </a:rPr>
              <a:t>Switzerland  </a:t>
            </a:r>
            <a:endParaRPr lang="en-US" sz="3600">
              <a:sym typeface="+mn-ea"/>
            </a:endParaRPr>
          </a:p>
          <a:p>
            <a:r>
              <a:rPr lang="en-US" sz="3600">
                <a:sym typeface="+mn-ea"/>
              </a:rPr>
              <a:t>Vermillion.</a:t>
            </a:r>
            <a:endParaRPr lang="en-US" sz="3600">
              <a:sym typeface="+mn-ea"/>
            </a:endParaRPr>
          </a:p>
        </p:txBody>
      </p:sp>
      <p:sp>
        <p:nvSpPr>
          <p:cNvPr id="6" name="Title 1"/>
          <p:cNvSpPr>
            <a:spLocks noGrp="1"/>
          </p:cNvSpPr>
          <p:nvPr/>
        </p:nvSpPr>
        <p:spPr>
          <a:xfrm>
            <a:off x="990600" y="5638800"/>
            <a:ext cx="6781800" cy="1143000"/>
          </a:xfrm>
          <a:prstGeom prst="rect">
            <a:avLst/>
          </a:prstGeom>
          <a:noFill/>
          <a:ln w="9525">
            <a:noFill/>
          </a:ln>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panose="030F0702030302020204" pitchFamily="66" charset="0"/>
              </a:defRPr>
            </a:lvl2pPr>
            <a:lvl3pPr algn="ctr" rtl="0" eaLnBrk="0" fontAlgn="base" hangingPunct="0">
              <a:spcBef>
                <a:spcPct val="0"/>
              </a:spcBef>
              <a:spcAft>
                <a:spcPct val="0"/>
              </a:spcAft>
              <a:defRPr sz="4400">
                <a:solidFill>
                  <a:schemeClr val="tx2"/>
                </a:solidFill>
                <a:latin typeface="Comic Sans MS" panose="030F0702030302020204" pitchFamily="66" charset="0"/>
              </a:defRPr>
            </a:lvl3pPr>
            <a:lvl4pPr algn="ctr" rtl="0" eaLnBrk="0" fontAlgn="base" hangingPunct="0">
              <a:spcBef>
                <a:spcPct val="0"/>
              </a:spcBef>
              <a:spcAft>
                <a:spcPct val="0"/>
              </a:spcAft>
              <a:defRPr sz="4400">
                <a:solidFill>
                  <a:schemeClr val="tx2"/>
                </a:solidFill>
                <a:latin typeface="Comic Sans MS" panose="030F0702030302020204" pitchFamily="66" charset="0"/>
              </a:defRPr>
            </a:lvl4pPr>
            <a:lvl5pPr algn="ctr" rtl="0" eaLnBrk="0" fontAlgn="base" hangingPunct="0">
              <a:spcBef>
                <a:spcPct val="0"/>
              </a:spcBef>
              <a:spcAft>
                <a:spcPct val="0"/>
              </a:spcAft>
              <a:defRPr sz="4400">
                <a:solidFill>
                  <a:schemeClr val="tx2"/>
                </a:solidFill>
                <a:latin typeface="Comic Sans MS" panose="030F0702030302020204" pitchFamily="66" charset="0"/>
              </a:defRPr>
            </a:lvl5pPr>
            <a:lvl6pPr marL="457200" algn="ctr" rtl="0" fontAlgn="base">
              <a:spcBef>
                <a:spcPct val="0"/>
              </a:spcBef>
              <a:spcAft>
                <a:spcPct val="0"/>
              </a:spcAft>
              <a:defRPr sz="4400">
                <a:solidFill>
                  <a:schemeClr val="tx2"/>
                </a:solidFill>
                <a:latin typeface="Comic Sans MS" panose="030F0702030302020204" pitchFamily="66" charset="0"/>
              </a:defRPr>
            </a:lvl6pPr>
            <a:lvl7pPr marL="914400" algn="ctr" rtl="0" fontAlgn="base">
              <a:spcBef>
                <a:spcPct val="0"/>
              </a:spcBef>
              <a:spcAft>
                <a:spcPct val="0"/>
              </a:spcAft>
              <a:defRPr sz="4400">
                <a:solidFill>
                  <a:schemeClr val="tx2"/>
                </a:solidFill>
                <a:latin typeface="Comic Sans MS" panose="030F0702030302020204" pitchFamily="66" charset="0"/>
              </a:defRPr>
            </a:lvl7pPr>
            <a:lvl8pPr marL="1371600" algn="ctr" rtl="0" fontAlgn="base">
              <a:spcBef>
                <a:spcPct val="0"/>
              </a:spcBef>
              <a:spcAft>
                <a:spcPct val="0"/>
              </a:spcAft>
              <a:defRPr sz="4400">
                <a:solidFill>
                  <a:schemeClr val="tx2"/>
                </a:solidFill>
                <a:latin typeface="Comic Sans MS" panose="030F0702030302020204" pitchFamily="66" charset="0"/>
              </a:defRPr>
            </a:lvl8pPr>
            <a:lvl9pPr marL="1828800" algn="ctr" rtl="0" fontAlgn="base">
              <a:spcBef>
                <a:spcPct val="0"/>
              </a:spcBef>
              <a:spcAft>
                <a:spcPct val="0"/>
              </a:spcAft>
              <a:defRPr sz="4400">
                <a:solidFill>
                  <a:schemeClr val="tx2"/>
                </a:solidFill>
                <a:latin typeface="Comic Sans MS" panose="030F0702030302020204" pitchFamily="66" charset="0"/>
              </a:defRPr>
            </a:lvl9pPr>
          </a:lstStyle>
          <a:p>
            <a:endParaRPr lang="en-US"/>
          </a:p>
        </p:txBody>
      </p:sp>
      <p:sp>
        <p:nvSpPr>
          <p:cNvPr id="7" name="Content Placeholder 2"/>
          <p:cNvSpPr>
            <a:spLocks noGrp="1"/>
          </p:cNvSpPr>
          <p:nvPr/>
        </p:nvSpPr>
        <p:spPr>
          <a:xfrm>
            <a:off x="812800" y="2108200"/>
            <a:ext cx="3011805" cy="340804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3600">
                <a:sym typeface="+mn-ea"/>
              </a:rPr>
              <a:t>Adams  </a:t>
            </a:r>
            <a:endParaRPr lang="en-US" sz="3600">
              <a:sym typeface="+mn-ea"/>
            </a:endParaRPr>
          </a:p>
          <a:p>
            <a:r>
              <a:rPr lang="en-US" sz="3600">
                <a:sym typeface="+mn-ea"/>
              </a:rPr>
              <a:t>Boone </a:t>
            </a:r>
            <a:endParaRPr lang="en-US" sz="3600">
              <a:sym typeface="+mn-ea"/>
            </a:endParaRPr>
          </a:p>
          <a:p>
            <a:r>
              <a:rPr lang="en-US" sz="3600">
                <a:sym typeface="+mn-ea"/>
              </a:rPr>
              <a:t>Carroll  </a:t>
            </a:r>
            <a:endParaRPr lang="en-US" sz="3600">
              <a:sym typeface="+mn-ea"/>
            </a:endParaRPr>
          </a:p>
          <a:p>
            <a:r>
              <a:rPr lang="en-US" sz="3600">
                <a:sym typeface="+mn-ea"/>
              </a:rPr>
              <a:t>Cass  </a:t>
            </a:r>
            <a:endParaRPr lang="en-US" sz="3600">
              <a:sym typeface="+mn-ea"/>
            </a:endParaRPr>
          </a:p>
          <a:p>
            <a:r>
              <a:rPr lang="en-US" sz="3600">
                <a:sym typeface="+mn-ea"/>
              </a:rPr>
              <a:t>Greene  </a:t>
            </a:r>
            <a:endParaRPr lang="en-US" sz="3600">
              <a:sym typeface="+mn-ea"/>
            </a:endParaRPr>
          </a:p>
          <a:p>
            <a:pPr marL="0" indent="0">
              <a:buNone/>
            </a:pPr>
            <a:endParaRPr lang="en-US" sz="3600">
              <a:sym typeface="+mn-ea"/>
            </a:endParaRPr>
          </a:p>
        </p:txBody>
      </p:sp>
      <p:sp>
        <p:nvSpPr>
          <p:cNvPr id="9" name="Text Box 8"/>
          <p:cNvSpPr txBox="1"/>
          <p:nvPr/>
        </p:nvSpPr>
        <p:spPr>
          <a:xfrm>
            <a:off x="1346200" y="6012815"/>
            <a:ext cx="5969000" cy="460375"/>
          </a:xfrm>
          <a:prstGeom prst="rect">
            <a:avLst/>
          </a:prstGeom>
          <a:noFill/>
        </p:spPr>
        <p:txBody>
          <a:bodyPr wrap="square" rtlCol="0">
            <a:spAutoFit/>
          </a:bodyPr>
          <a:p>
            <a:r>
              <a:rPr lang="en-US" sz="2400">
                <a:solidFill>
                  <a:srgbClr val="FF0000"/>
                </a:solidFill>
              </a:rPr>
              <a:t>Plaque for most QSOs from a rare county</a:t>
            </a:r>
            <a:endParaRPr lang="en-US" sz="2400">
              <a:solidFill>
                <a:srgbClr val="FF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Picture 99"/>
          <p:cNvPicPr/>
          <p:nvPr/>
        </p:nvPicPr>
        <p:blipFill>
          <a:blip r:embed="rId1"/>
          <a:stretch>
            <a:fillRect/>
          </a:stretch>
        </p:blipFill>
        <p:spPr>
          <a:xfrm>
            <a:off x="2743200" y="325120"/>
            <a:ext cx="5038725" cy="6342380"/>
          </a:xfrm>
          <a:prstGeom prst="rect">
            <a:avLst/>
          </a:prstGeom>
          <a:noFill/>
          <a:ln w="9525">
            <a:noFill/>
          </a:ln>
        </p:spPr>
      </p:pic>
      <p:sp>
        <p:nvSpPr>
          <p:cNvPr id="4" name="Text Box 3"/>
          <p:cNvSpPr txBox="1"/>
          <p:nvPr/>
        </p:nvSpPr>
        <p:spPr>
          <a:xfrm>
            <a:off x="608965" y="4364355"/>
            <a:ext cx="3048000" cy="368300"/>
          </a:xfrm>
          <a:prstGeom prst="rect">
            <a:avLst/>
          </a:prstGeom>
          <a:noFill/>
        </p:spPr>
        <p:txBody>
          <a:bodyPr wrap="square" rtlCol="0">
            <a:spAutoFit/>
          </a:bodyPr>
          <a:p>
            <a:r>
              <a:rPr lang="en-US"/>
              <a:t>As of 3/3/224</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5123" name="Rectangle 1026"/>
          <p:cNvSpPr>
            <a:spLocks noGrp="1"/>
          </p:cNvSpPr>
          <p:nvPr>
            <p:ph type="title"/>
          </p:nvPr>
        </p:nvSpPr>
        <p:spPr/>
        <p:txBody>
          <a:bodyPr vert="horz" wrap="square" lIns="91440" tIns="45720" rIns="91440" bIns="45720" anchor="ctr" anchorCtr="0"/>
          <a:p>
            <a:pPr eaLnBrk="1" hangingPunct="1"/>
            <a:r>
              <a:rPr>
                <a:solidFill>
                  <a:srgbClr val="A50021"/>
                </a:solidFill>
              </a:rPr>
              <a:t>What activity is planned?</a:t>
            </a:r>
            <a:endParaRPr>
              <a:solidFill>
                <a:srgbClr val="A50021"/>
              </a:solidFill>
            </a:endParaRPr>
          </a:p>
        </p:txBody>
      </p:sp>
      <p:sp>
        <p:nvSpPr>
          <p:cNvPr id="5124" name="Rectangle 1027"/>
          <p:cNvSpPr>
            <a:spLocks noGrp="1"/>
          </p:cNvSpPr>
          <p:nvPr>
            <p:ph idx="1"/>
          </p:nvPr>
        </p:nvSpPr>
        <p:spPr>
          <a:xfrm>
            <a:off x="381000" y="1981200"/>
            <a:ext cx="8077200" cy="4114800"/>
          </a:xfrm>
        </p:spPr>
        <p:txBody>
          <a:bodyPr vert="horz" wrap="square" lIns="91440" tIns="45720" rIns="91440" bIns="45720" anchor="t" anchorCtr="0"/>
          <a:p>
            <a:pPr eaLnBrk="1" hangingPunct="1">
              <a:lnSpc>
                <a:spcPct val="90000"/>
              </a:lnSpc>
            </a:pPr>
            <a:r>
              <a:t>Most QPs have a web page &amp; reflector</a:t>
            </a:r>
          </a:p>
          <a:p>
            <a:pPr lvl="1" eaLnBrk="1" hangingPunct="1">
              <a:lnSpc>
                <a:spcPct val="90000"/>
              </a:lnSpc>
            </a:pPr>
            <a:r>
              <a:t>E-Mail plans, questions, discuss and brag</a:t>
            </a:r>
          </a:p>
          <a:p>
            <a:pPr lvl="1" eaLnBrk="1" hangingPunct="1">
              <a:lnSpc>
                <a:spcPct val="90000"/>
              </a:lnSpc>
            </a:pPr>
            <a:r>
              <a:t>Activity map or list</a:t>
            </a:r>
          </a:p>
          <a:p>
            <a:pPr lvl="1" eaLnBrk="1" hangingPunct="1">
              <a:lnSpc>
                <a:spcPct val="90000"/>
              </a:lnSpc>
              <a:buNone/>
            </a:pPr>
          </a:p>
          <a:p>
            <a:pPr eaLnBrk="1" hangingPunct="1">
              <a:lnSpc>
                <a:spcPct val="90000"/>
              </a:lnSpc>
            </a:pPr>
            <a:r>
              <a:t>INQP has both:</a:t>
            </a:r>
          </a:p>
          <a:p>
            <a:pPr lvl="1" eaLnBrk="1" hangingPunct="1">
              <a:lnSpc>
                <a:spcPct val="90000"/>
              </a:lnSpc>
            </a:pPr>
            <a:r>
              <a:t>Info, rules &amp; map at  </a:t>
            </a:r>
            <a:r>
              <a:rPr>
                <a:solidFill>
                  <a:schemeClr val="tx1"/>
                </a:solidFill>
              </a:rPr>
              <a:t> </a:t>
            </a:r>
            <a:r>
              <a:rPr>
                <a:solidFill>
                  <a:schemeClr val="tx1"/>
                </a:solidFill>
                <a:highlight>
                  <a:srgbClr val="FFFF00"/>
                </a:highlight>
              </a:rPr>
              <a:t>www.hdxcc.org/inqp</a:t>
            </a:r>
            <a:endParaRPr>
              <a:solidFill>
                <a:schemeClr val="tx1"/>
              </a:solidFill>
            </a:endParaRPr>
          </a:p>
          <a:p>
            <a:pPr lvl="1" eaLnBrk="1" hangingPunct="1">
              <a:lnSpc>
                <a:spcPct val="90000"/>
              </a:lnSpc>
            </a:pPr>
            <a:r>
              <a:t>Reflector is at http://</a:t>
            </a:r>
            <a:r>
              <a:rPr lang="en-US"/>
              <a:t>inqp@groups.io</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Global competition that is raising QP activity</a:t>
            </a:r>
            <a:endParaRPr lang="en-US"/>
          </a:p>
        </p:txBody>
      </p:sp>
      <p:sp>
        <p:nvSpPr>
          <p:cNvPr id="3" name="Content Placeholder 2"/>
          <p:cNvSpPr>
            <a:spLocks noGrp="1"/>
          </p:cNvSpPr>
          <p:nvPr>
            <p:ph idx="1"/>
          </p:nvPr>
        </p:nvSpPr>
        <p:spPr/>
        <p:txBody>
          <a:bodyPr/>
          <a:p>
            <a:pPr marL="0" indent="0" algn="ctr">
              <a:buNone/>
            </a:pPr>
            <a:r>
              <a:rPr lang="en-US" sz="2400"/>
              <a:t>46 QSO parties in 2023</a:t>
            </a:r>
            <a:endParaRPr lang="en-US" sz="2400"/>
          </a:p>
          <a:p>
            <a:pPr marL="0" indent="0" algn="ctr">
              <a:buNone/>
            </a:pPr>
            <a:r>
              <a:rPr lang="en-US" sz="2400"/>
              <a:t>(Enter as many QSO parties as you can)</a:t>
            </a:r>
            <a:endParaRPr lang="en-US" sz="2400"/>
          </a:p>
        </p:txBody>
      </p:sp>
      <p:sp>
        <p:nvSpPr>
          <p:cNvPr id="97282" name="Rectangles 97281"/>
          <p:cNvSpPr/>
          <p:nvPr/>
        </p:nvSpPr>
        <p:spPr>
          <a:xfrm>
            <a:off x="457200" y="2895600"/>
            <a:ext cx="7848600" cy="2168525"/>
          </a:xfrm>
          <a:prstGeom prst="rect">
            <a:avLst/>
          </a:prstGeom>
          <a:noFill/>
          <a:ln w="9525">
            <a:noFill/>
          </a:ln>
        </p:spPr>
        <p:txBody>
          <a:bodyPr>
            <a:spAutoFit/>
          </a:bodyPr>
          <a:p>
            <a:pPr>
              <a:spcBef>
                <a:spcPct val="50000"/>
              </a:spcBef>
            </a:pPr>
            <a:r>
              <a:rPr sz="1800">
                <a:latin typeface="Franklin Gothic Demi" pitchFamily="34" charset="0"/>
              </a:rPr>
              <a:t>•</a:t>
            </a:r>
            <a:r>
              <a:rPr sz="1800">
                <a:latin typeface="Arial" panose="020B0604020202020204" pitchFamily="34" charset="0"/>
              </a:rPr>
              <a:t>Recognize radio amateur participation in US State and Canadian Province QSO Parties. </a:t>
            </a:r>
            <a:endParaRPr sz="1800">
              <a:latin typeface="Arial" panose="020B0604020202020204" pitchFamily="34" charset="0"/>
            </a:endParaRPr>
          </a:p>
          <a:p>
            <a:pPr>
              <a:spcBef>
                <a:spcPct val="50000"/>
              </a:spcBef>
            </a:pPr>
            <a:r>
              <a:rPr sz="1800">
                <a:latin typeface="Franklin Gothic Demi" pitchFamily="34" charset="0"/>
              </a:rPr>
              <a:t>•</a:t>
            </a:r>
            <a:r>
              <a:rPr sz="1800">
                <a:latin typeface="Arial" panose="020B0604020202020204" pitchFamily="34" charset="0"/>
              </a:rPr>
              <a:t>Scoring: </a:t>
            </a:r>
            <a:r>
              <a:rPr lang="en-US" sz="1800">
                <a:latin typeface="Arial" panose="020B0604020202020204" pitchFamily="34" charset="0"/>
              </a:rPr>
              <a:t> </a:t>
            </a:r>
            <a:r>
              <a:rPr sz="1800">
                <a:latin typeface="Arial" panose="020B0604020202020204" pitchFamily="34" charset="0"/>
              </a:rPr>
              <a:t>–</a:t>
            </a:r>
            <a:r>
              <a:rPr lang="en-US" sz="1800">
                <a:latin typeface="Arial" panose="020B0604020202020204" pitchFamily="34" charset="0"/>
              </a:rPr>
              <a:t> </a:t>
            </a:r>
            <a:r>
              <a:rPr sz="1800">
                <a:latin typeface="Arial" panose="020B0604020202020204" pitchFamily="34" charset="0"/>
              </a:rPr>
              <a:t>Total number of contacts X Number of QSO Parties entered. </a:t>
            </a:r>
            <a:endParaRPr sz="1800">
              <a:latin typeface="Arial" panose="020B0604020202020204" pitchFamily="34" charset="0"/>
            </a:endParaRPr>
          </a:p>
          <a:p>
            <a:pPr>
              <a:spcBef>
                <a:spcPct val="50000"/>
              </a:spcBef>
            </a:pPr>
            <a:r>
              <a:rPr sz="1800">
                <a:latin typeface="Franklin Gothic Demi" pitchFamily="34" charset="0"/>
              </a:rPr>
              <a:t>•</a:t>
            </a:r>
            <a:r>
              <a:rPr sz="1800">
                <a:latin typeface="Arial" panose="020B0604020202020204" pitchFamily="34" charset="0"/>
              </a:rPr>
              <a:t>”Entered” means at least 2 QSOs</a:t>
            </a:r>
            <a:r>
              <a:rPr lang="en-US" sz="1800">
                <a:latin typeface="Arial" panose="020B0604020202020204" pitchFamily="34" charset="0"/>
              </a:rPr>
              <a:t> submitted</a:t>
            </a:r>
            <a:endParaRPr sz="1800">
              <a:latin typeface="Arial" panose="020B0604020202020204" pitchFamily="34" charset="0"/>
            </a:endParaRPr>
          </a:p>
          <a:p>
            <a:pPr>
              <a:spcBef>
                <a:spcPct val="50000"/>
              </a:spcBef>
              <a:spcAft>
                <a:spcPts val="4500"/>
              </a:spcAft>
            </a:pPr>
            <a:r>
              <a:rPr sz="1800">
                <a:latin typeface="Franklin Gothic Demi" pitchFamily="34" charset="0"/>
              </a:rPr>
              <a:t>•</a:t>
            </a:r>
            <a:r>
              <a:rPr lang="en-US" sz="1800">
                <a:latin typeface="Arial Black" panose="020B0A04020102020204" charset="0"/>
                <a:cs typeface="Arial Black" panose="020B0A04020102020204" charset="0"/>
              </a:rPr>
              <a:t>Claimed </a:t>
            </a:r>
            <a:r>
              <a:rPr sz="1800" b="1">
                <a:latin typeface="Arial Black" panose="020B0A04020102020204" charset="0"/>
                <a:cs typeface="Arial Black" panose="020B0A04020102020204" charset="0"/>
              </a:rPr>
              <a:t>Scores </a:t>
            </a:r>
            <a:r>
              <a:rPr lang="en-US" sz="1800" b="1">
                <a:latin typeface="Arial" panose="020B0604020202020204" pitchFamily="34" charset="0"/>
              </a:rPr>
              <a:t>must be </a:t>
            </a:r>
            <a:r>
              <a:rPr sz="1800" b="1">
                <a:latin typeface="Arial" panose="020B0604020202020204" pitchFamily="34" charset="0"/>
              </a:rPr>
              <a:t>submitted to 3830Scores.com</a:t>
            </a:r>
            <a:r>
              <a:rPr sz="1800">
                <a:latin typeface="Arial" panose="020B0604020202020204" pitchFamily="34" charset="0"/>
              </a:rPr>
              <a:t>     (but please also send in your log to </a:t>
            </a:r>
            <a:r>
              <a:rPr lang="en-US" sz="1800">
                <a:latin typeface="Arial" panose="020B0604020202020204" pitchFamily="34" charset="0"/>
              </a:rPr>
              <a:t>the state party ..even if only a “check,log”</a:t>
            </a:r>
            <a:r>
              <a:rPr sz="1800">
                <a:latin typeface="Arial" panose="020B0604020202020204" pitchFamily="34" charset="0"/>
              </a:rPr>
              <a:t>)</a:t>
            </a:r>
            <a:endParaRPr sz="1800">
              <a:latin typeface="Arial" panose="020B0604020202020204" pitchFamily="34" charset="0"/>
            </a:endParaRPr>
          </a:p>
        </p:txBody>
      </p:sp>
      <p:sp>
        <p:nvSpPr>
          <p:cNvPr id="97284" name="Rectangles 97283"/>
          <p:cNvSpPr/>
          <p:nvPr/>
        </p:nvSpPr>
        <p:spPr>
          <a:xfrm>
            <a:off x="1447800" y="5410200"/>
            <a:ext cx="5638800" cy="519113"/>
          </a:xfrm>
          <a:prstGeom prst="rect">
            <a:avLst/>
          </a:prstGeom>
          <a:noFill/>
          <a:ln w="9525">
            <a:noFill/>
          </a:ln>
        </p:spPr>
        <p:txBody>
          <a:bodyPr>
            <a:spAutoFit/>
          </a:bodyPr>
          <a:p>
            <a:pPr>
              <a:spcBef>
                <a:spcPct val="50000"/>
              </a:spcBef>
            </a:pPr>
            <a:r>
              <a:rPr sz="2800">
                <a:latin typeface="Arial" panose="020B0604020202020204" pitchFamily="34" charset="0"/>
              </a:rPr>
              <a:t>Info at http://</a:t>
            </a:r>
            <a:r>
              <a:rPr sz="2800" err="1">
                <a:latin typeface="Arial" panose="020B0604020202020204" pitchFamily="34" charset="0"/>
              </a:rPr>
              <a:t>stateqsoparty</a:t>
            </a:r>
            <a:r>
              <a:rPr sz="2800">
                <a:latin typeface="Arial" panose="020B0604020202020204" pitchFamily="34" charset="0"/>
              </a:rPr>
              <a:t>.com/ </a:t>
            </a:r>
            <a:endParaRPr sz="2800">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38915" name="Rectangle 2"/>
          <p:cNvSpPr>
            <a:spLocks noGrp="1"/>
          </p:cNvSpPr>
          <p:nvPr>
            <p:ph type="ctrTitle"/>
          </p:nvPr>
        </p:nvSpPr>
        <p:spPr>
          <a:xfrm>
            <a:off x="685800" y="2286000"/>
            <a:ext cx="7772400" cy="1143000"/>
          </a:xfrm>
        </p:spPr>
        <p:txBody>
          <a:bodyPr vert="horz" wrap="square" lIns="91440" tIns="45720" rIns="91440" bIns="45720" anchor="ctr" anchorCtr="0"/>
          <a:p>
            <a:pPr eaLnBrk="1" hangingPunct="1">
              <a:buClrTx/>
              <a:buSzTx/>
              <a:buFontTx/>
            </a:pPr>
            <a:r>
              <a:rPr dirty="0"/>
              <a:t>	</a:t>
            </a:r>
            <a:endParaRPr dirty="0"/>
          </a:p>
        </p:txBody>
      </p:sp>
      <p:sp>
        <p:nvSpPr>
          <p:cNvPr id="38916" name="Rectangle 3"/>
          <p:cNvSpPr>
            <a:spLocks noGrp="1"/>
          </p:cNvSpPr>
          <p:nvPr>
            <p:ph type="subTitle" idx="1"/>
          </p:nvPr>
        </p:nvSpPr>
        <p:spPr>
          <a:xfrm>
            <a:off x="793115" y="1905000"/>
            <a:ext cx="7665085" cy="2209800"/>
          </a:xfrm>
        </p:spPr>
        <p:txBody>
          <a:bodyPr vert="horz" wrap="square" lIns="91440" tIns="45720" rIns="91440" bIns="45720" anchor="t" anchorCtr="0"/>
          <a:p>
            <a:pPr eaLnBrk="1" hangingPunct="1">
              <a:buClrTx/>
              <a:buSzTx/>
              <a:buFontTx/>
            </a:pPr>
            <a:r>
              <a:rPr lang="en-US">
                <a:sym typeface="+mn-ea"/>
              </a:rPr>
              <a:t>Len Litvan AE9LL</a:t>
            </a:r>
            <a:r>
              <a:rPr>
                <a:sym typeface="+mn-ea"/>
              </a:rPr>
              <a:t> </a:t>
            </a:r>
            <a:r>
              <a:rPr lang="en-US">
                <a:sym typeface="+mn-ea"/>
              </a:rPr>
              <a:t> </a:t>
            </a:r>
            <a:r>
              <a:rPr lang="en-US" err="1">
                <a:sym typeface="+mn-ea"/>
              </a:rPr>
              <a:t>ljlitvan@gmail.com</a:t>
            </a:r>
            <a:endParaRPr lang="en-US" err="1">
              <a:sym typeface="+mn-ea"/>
            </a:endParaRPr>
          </a:p>
          <a:p>
            <a:pPr eaLnBrk="1" hangingPunct="1">
              <a:buClrTx/>
              <a:buSzTx/>
              <a:buFontTx/>
            </a:pPr>
            <a:endParaRPr>
              <a:latin typeface="+mn-lt"/>
              <a:ea typeface="+mn-ea"/>
              <a:cs typeface="+mn-cs"/>
            </a:endParaRPr>
          </a:p>
          <a:p>
            <a:pPr eaLnBrk="1" hangingPunct="1">
              <a:buClrTx/>
              <a:buSzTx/>
              <a:buFontTx/>
            </a:pPr>
            <a:r>
              <a:rPr>
                <a:latin typeface="+mn-lt"/>
                <a:ea typeface="+mn-ea"/>
                <a:cs typeface="+mn-cs"/>
              </a:rPr>
              <a:t>Mark WB9CIF</a:t>
            </a:r>
            <a:r>
              <a:rPr lang="en-US">
                <a:latin typeface="+mn-lt"/>
                <a:ea typeface="+mn-ea"/>
                <a:cs typeface="+mn-cs"/>
              </a:rPr>
              <a:t> </a:t>
            </a:r>
            <a:r>
              <a:rPr err="1">
                <a:latin typeface="+mn-lt"/>
                <a:ea typeface="+mn-ea"/>
                <a:cs typeface="+mn-cs"/>
              </a:rPr>
              <a:t>markmusick</a:t>
            </a:r>
            <a:r>
              <a:rPr>
                <a:latin typeface="+mn-lt"/>
                <a:ea typeface="+mn-ea"/>
                <a:cs typeface="+mn-cs"/>
              </a:rPr>
              <a:t>@</a:t>
            </a:r>
            <a:r>
              <a:rPr err="1">
                <a:latin typeface="+mn-lt"/>
                <a:ea typeface="+mn-ea"/>
                <a:cs typeface="+mn-cs"/>
              </a:rPr>
              <a:t>sbcglobal</a:t>
            </a:r>
            <a:r>
              <a:rPr>
                <a:latin typeface="+mn-lt"/>
                <a:ea typeface="+mn-ea"/>
                <a:cs typeface="+mn-cs"/>
              </a:rPr>
              <a:t>.net</a:t>
            </a:r>
            <a:endParaRPr>
              <a:latin typeface="+mn-lt"/>
              <a:ea typeface="+mn-ea"/>
              <a:cs typeface="+mn-cs"/>
            </a:endParaRPr>
          </a:p>
          <a:p>
            <a:pPr eaLnBrk="1" hangingPunct="1">
              <a:buClrTx/>
              <a:buSzTx/>
              <a:buFontTx/>
            </a:pPr>
            <a:endParaRPr>
              <a:latin typeface="+mn-lt"/>
              <a:ea typeface="+mn-ea"/>
              <a:cs typeface="+mn-cs"/>
            </a:endParaRPr>
          </a:p>
          <a:p>
            <a:pPr eaLnBrk="1" hangingPunct="1">
              <a:buClrTx/>
              <a:buSzTx/>
              <a:buFontTx/>
            </a:pPr>
            <a:r>
              <a:rPr lang="en-US">
                <a:latin typeface="+mn-lt"/>
                <a:ea typeface="+mn-ea"/>
                <a:cs typeface="+mn-cs"/>
              </a:rPr>
              <a:t>Plaque sponsors - kj9c@arrl.net</a:t>
            </a:r>
            <a:endParaRPr lang="en-US">
              <a:latin typeface="+mn-lt"/>
              <a:ea typeface="+mn-ea"/>
              <a:cs typeface="+mn-cs"/>
            </a:endParaRPr>
          </a:p>
        </p:txBody>
      </p:sp>
      <p:sp>
        <p:nvSpPr>
          <p:cNvPr id="2" name="Text Box 1"/>
          <p:cNvSpPr txBox="1"/>
          <p:nvPr/>
        </p:nvSpPr>
        <p:spPr>
          <a:xfrm>
            <a:off x="2057400" y="457200"/>
            <a:ext cx="6520815" cy="1014730"/>
          </a:xfrm>
          <a:prstGeom prst="rect">
            <a:avLst/>
          </a:prstGeom>
          <a:noFill/>
        </p:spPr>
        <p:txBody>
          <a:bodyPr wrap="none" rtlCol="0" anchor="t">
            <a:spAutoFit/>
          </a:bodyPr>
          <a:p>
            <a:pPr eaLnBrk="1" hangingPunct="1">
              <a:buClrTx/>
              <a:buSzTx/>
              <a:buFontTx/>
            </a:pPr>
            <a:r>
              <a:rPr sz="6000">
                <a:solidFill>
                  <a:srgbClr val="A50021"/>
                </a:solidFill>
                <a:latin typeface="+mn-lt"/>
                <a:sym typeface="+mn-ea"/>
              </a:rPr>
              <a:t>QUESTIONS ???</a:t>
            </a:r>
            <a:endParaRPr lang="en-US" sz="6000">
              <a:solidFill>
                <a:srgbClr val="A50021"/>
              </a:solidFill>
              <a:latin typeface="+mn-lt"/>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6147" name="Rectangle 2"/>
          <p:cNvSpPr txBox="1"/>
          <p:nvPr/>
        </p:nvSpPr>
        <p:spPr>
          <a:xfrm>
            <a:off x="152400" y="2895600"/>
            <a:ext cx="3018790" cy="1143000"/>
          </a:xfrm>
          <a:prstGeom prst="rect">
            <a:avLst/>
          </a:prstGeom>
          <a:noFill/>
          <a:ln w="9525">
            <a:noFill/>
          </a:ln>
        </p:spPr>
        <p:txBody>
          <a:bodyPr anchor="ctr" anchorCtr="0"/>
          <a:p>
            <a:pPr algn="ctr"/>
            <a:r>
              <a:rPr sz="4400">
                <a:solidFill>
                  <a:srgbClr val="A50021"/>
                </a:solidFill>
                <a:latin typeface="Comic Sans MS" panose="030F0702030302020204" pitchFamily="66" charset="0"/>
              </a:rPr>
              <a:t>Planned Activity</a:t>
            </a:r>
            <a:endParaRPr sz="4400">
              <a:solidFill>
                <a:srgbClr val="A50021"/>
              </a:solidFill>
              <a:latin typeface="Comic Sans MS" panose="030F0702030302020204" pitchFamily="66" charset="0"/>
            </a:endParaRPr>
          </a:p>
          <a:p>
            <a:pPr algn="ctr"/>
            <a:r>
              <a:rPr sz="4400">
                <a:solidFill>
                  <a:srgbClr val="A50021"/>
                </a:solidFill>
                <a:latin typeface="Comic Sans MS" panose="030F0702030302020204" pitchFamily="66" charset="0"/>
              </a:rPr>
              <a:t>map</a:t>
            </a:r>
            <a:endParaRPr sz="4400">
              <a:solidFill>
                <a:srgbClr val="A50021"/>
              </a:solidFill>
              <a:latin typeface="Comic Sans MS" panose="030F0702030302020204" pitchFamily="66" charset="0"/>
            </a:endParaRPr>
          </a:p>
          <a:p>
            <a:pPr algn="ctr"/>
            <a:r>
              <a:rPr lang="en-US" sz="3200">
                <a:solidFill>
                  <a:srgbClr val="A50021"/>
                </a:solidFill>
                <a:latin typeface="Comic Sans MS" panose="030F0702030302020204" pitchFamily="66" charset="0"/>
              </a:rPr>
              <a:t>(example)</a:t>
            </a:r>
            <a:endParaRPr lang="en-US" sz="3200">
              <a:solidFill>
                <a:srgbClr val="A50021"/>
              </a:solidFill>
              <a:latin typeface="Comic Sans MS" panose="030F0702030302020204" pitchFamily="66" charset="0"/>
            </a:endParaRPr>
          </a:p>
        </p:txBody>
      </p:sp>
      <p:sp>
        <p:nvSpPr>
          <p:cNvPr id="6150" name="Text Box 6149"/>
          <p:cNvSpPr txBox="1"/>
          <p:nvPr/>
        </p:nvSpPr>
        <p:spPr>
          <a:xfrm>
            <a:off x="914400" y="6216650"/>
            <a:ext cx="7654925" cy="641350"/>
          </a:xfrm>
          <a:prstGeom prst="rect">
            <a:avLst/>
          </a:prstGeom>
          <a:noFill/>
          <a:ln w="9525">
            <a:noFill/>
          </a:ln>
        </p:spPr>
        <p:txBody>
          <a:bodyPr wrap="none" anchor="t" anchorCtr="0">
            <a:spAutoFit/>
          </a:bodyPr>
          <a:p>
            <a:r>
              <a:rPr sz="3600">
                <a:latin typeface="Comic Sans MS" panose="030F0702030302020204" pitchFamily="66" charset="0"/>
              </a:rPr>
              <a:t>many mobiles, portables and rovers</a:t>
            </a:r>
            <a:endParaRPr sz="3600">
              <a:latin typeface="Comic Sans MS" panose="030F0702030302020204" pitchFamily="66" charset="0"/>
            </a:endParaRPr>
          </a:p>
        </p:txBody>
      </p:sp>
      <p:graphicFrame>
        <p:nvGraphicFramePr>
          <p:cNvPr id="6151" name="Object 6150"/>
          <p:cNvGraphicFramePr/>
          <p:nvPr/>
        </p:nvGraphicFramePr>
        <p:xfrm>
          <a:off x="3411538" y="228600"/>
          <a:ext cx="4073525" cy="6019800"/>
        </p:xfrm>
        <a:graphic>
          <a:graphicData uri="http://schemas.openxmlformats.org/presentationml/2006/ole">
            <mc:AlternateContent xmlns:mc="http://schemas.openxmlformats.org/markup-compatibility/2006">
              <mc:Choice xmlns:v="urn:schemas-microsoft-com:vml" Requires="v">
                <p:oleObj spid="_x0000_s3077" name="" r:id="rId1" imgW="1476375" imgH="2181225" progId="Paint.Picture">
                  <p:embed/>
                </p:oleObj>
              </mc:Choice>
              <mc:Fallback>
                <p:oleObj name="" r:id="rId1" imgW="1476375" imgH="2181225" progId="Paint.Picture">
                  <p:embed/>
                  <p:pic>
                    <p:nvPicPr>
                      <p:cNvPr id="0" name="Picture 3076"/>
                      <p:cNvPicPr/>
                      <p:nvPr/>
                    </p:nvPicPr>
                    <p:blipFill>
                      <a:blip r:embed="rId2"/>
                      <a:stretch>
                        <a:fillRect/>
                      </a:stretch>
                    </p:blipFill>
                    <p:spPr>
                      <a:xfrm>
                        <a:off x="3411538" y="228600"/>
                        <a:ext cx="4073525" cy="6019800"/>
                      </a:xfrm>
                      <a:prstGeom prst="rect">
                        <a:avLst/>
                      </a:prstGeom>
                      <a:noFill/>
                      <a:ln w="38100">
                        <a:noFill/>
                        <a:miter/>
                      </a:ln>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7171" name="Rectangle 2"/>
          <p:cNvSpPr>
            <a:spLocks noGrp="1"/>
          </p:cNvSpPr>
          <p:nvPr>
            <p:ph type="title"/>
          </p:nvPr>
        </p:nvSpPr>
        <p:spPr/>
        <p:txBody>
          <a:bodyPr vert="horz" wrap="square" lIns="91440" tIns="45720" rIns="91440" bIns="45720" anchor="ctr" anchorCtr="0"/>
          <a:p>
            <a:pPr eaLnBrk="1" hangingPunct="1"/>
            <a:r>
              <a:rPr>
                <a:solidFill>
                  <a:srgbClr val="A50021"/>
                </a:solidFill>
              </a:rPr>
              <a:t>Why do IN QP?</a:t>
            </a:r>
            <a:r>
              <a:t>	</a:t>
            </a:r>
          </a:p>
        </p:txBody>
      </p:sp>
      <p:sp>
        <p:nvSpPr>
          <p:cNvPr id="7172" name="Rectangle 3"/>
          <p:cNvSpPr>
            <a:spLocks noGrp="1"/>
          </p:cNvSpPr>
          <p:nvPr>
            <p:ph idx="1"/>
          </p:nvPr>
        </p:nvSpPr>
        <p:spPr>
          <a:xfrm>
            <a:off x="228600" y="1981200"/>
            <a:ext cx="8686800" cy="4114800"/>
          </a:xfrm>
        </p:spPr>
        <p:txBody>
          <a:bodyPr vert="horz" wrap="square" lIns="91440" tIns="45720" rIns="91440" bIns="45720" anchor="t" anchorCtr="0"/>
          <a:p>
            <a:pPr eaLnBrk="1" hangingPunct="1">
              <a:lnSpc>
                <a:spcPct val="90000"/>
              </a:lnSpc>
            </a:pPr>
            <a:r>
              <a:rPr sz="2800"/>
              <a:t>Be the target of a pileup (feels like being DX)</a:t>
            </a:r>
            <a:endParaRPr sz="2800"/>
          </a:p>
          <a:p>
            <a:pPr lvl="1" eaLnBrk="1" hangingPunct="1">
              <a:lnSpc>
                <a:spcPct val="90000"/>
              </a:lnSpc>
            </a:pPr>
            <a:r>
              <a:rPr sz="2400"/>
              <a:t>Rare county or on a county line = REALLY busy!</a:t>
            </a:r>
            <a:endParaRPr sz="2400"/>
          </a:p>
          <a:p>
            <a:pPr eaLnBrk="1" hangingPunct="1">
              <a:lnSpc>
                <a:spcPct val="90000"/>
              </a:lnSpc>
            </a:pPr>
            <a:r>
              <a:rPr sz="2800"/>
              <a:t>Shake down your mobile/portable station	</a:t>
            </a:r>
            <a:endParaRPr sz="2800"/>
          </a:p>
          <a:p>
            <a:pPr lvl="1" eaLnBrk="1" hangingPunct="1">
              <a:lnSpc>
                <a:spcPct val="90000"/>
              </a:lnSpc>
            </a:pPr>
            <a:r>
              <a:rPr sz="2400"/>
              <a:t>Test the Field Day setup</a:t>
            </a:r>
            <a:endParaRPr sz="2400"/>
          </a:p>
          <a:p>
            <a:pPr lvl="1" eaLnBrk="1" hangingPunct="1">
              <a:lnSpc>
                <a:spcPct val="90000"/>
              </a:lnSpc>
            </a:pPr>
            <a:r>
              <a:rPr sz="2400"/>
              <a:t>Test emergency equipment under </a:t>
            </a:r>
            <a:r>
              <a:rPr lang="en-US" sz="2400"/>
              <a:t>a </a:t>
            </a:r>
            <a:r>
              <a:rPr sz="2400"/>
              <a:t>12 hour load</a:t>
            </a:r>
            <a:endParaRPr sz="2400"/>
          </a:p>
          <a:p>
            <a:pPr eaLnBrk="1" hangingPunct="1">
              <a:lnSpc>
                <a:spcPct val="90000"/>
              </a:lnSpc>
            </a:pPr>
            <a:r>
              <a:rPr sz="2800"/>
              <a:t>Improve contest &amp; message handling skills</a:t>
            </a:r>
            <a:endParaRPr sz="2800"/>
          </a:p>
          <a:p>
            <a:pPr eaLnBrk="1" hangingPunct="1">
              <a:lnSpc>
                <a:spcPct val="90000"/>
              </a:lnSpc>
            </a:pPr>
            <a:r>
              <a:rPr sz="2800"/>
              <a:t>Improve CW skills or get over</a:t>
            </a:r>
            <a:r>
              <a:rPr sz="2800" err="1"/>
              <a:t> mic</a:t>
            </a:r>
            <a:r>
              <a:rPr sz="2800"/>
              <a:t>. fright</a:t>
            </a:r>
            <a:endParaRPr sz="2800"/>
          </a:p>
          <a:p>
            <a:pPr eaLnBrk="1" hangingPunct="1">
              <a:lnSpc>
                <a:spcPct val="90000"/>
              </a:lnSpc>
            </a:pPr>
            <a:r>
              <a:rPr sz="2800"/>
              <a:t>Fill the log – can make MANY QSOs in 12 hrs</a:t>
            </a:r>
            <a:endParaRPr sz="2800"/>
          </a:p>
          <a:p>
            <a:pPr eaLnBrk="1" hangingPunct="1">
              <a:lnSpc>
                <a:spcPct val="90000"/>
              </a:lnSpc>
            </a:pPr>
            <a:r>
              <a:rPr sz="2800"/>
              <a:t>P</a:t>
            </a:r>
            <a:r>
              <a:rPr lang="en-US" sz="2800"/>
              <a:t>laques and certificates</a:t>
            </a:r>
            <a:endParaRPr lang="en-US"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8195" name="Rectangle 2"/>
          <p:cNvSpPr>
            <a:spLocks noGrp="1"/>
          </p:cNvSpPr>
          <p:nvPr>
            <p:ph type="title"/>
          </p:nvPr>
        </p:nvSpPr>
        <p:spPr/>
        <p:txBody>
          <a:bodyPr vert="horz" wrap="square" lIns="91440" tIns="45720" rIns="91440" bIns="45720" anchor="ctr" anchorCtr="0"/>
          <a:p>
            <a:pPr eaLnBrk="1" hangingPunct="1"/>
            <a:r>
              <a:rPr>
                <a:solidFill>
                  <a:srgbClr val="A50021"/>
                </a:solidFill>
              </a:rPr>
              <a:t>20</a:t>
            </a:r>
            <a:r>
              <a:rPr lang="en-US">
                <a:solidFill>
                  <a:srgbClr val="A50021"/>
                </a:solidFill>
              </a:rPr>
              <a:t>23</a:t>
            </a:r>
            <a:r>
              <a:rPr>
                <a:solidFill>
                  <a:srgbClr val="A50021"/>
                </a:solidFill>
              </a:rPr>
              <a:t> IN QP	</a:t>
            </a:r>
            <a:endParaRPr>
              <a:solidFill>
                <a:srgbClr val="A50021"/>
              </a:solidFill>
            </a:endParaRPr>
          </a:p>
        </p:txBody>
      </p:sp>
      <p:sp>
        <p:nvSpPr>
          <p:cNvPr id="8196" name="Rectangle 3"/>
          <p:cNvSpPr>
            <a:spLocks noGrp="1"/>
          </p:cNvSpPr>
          <p:nvPr>
            <p:ph idx="1"/>
          </p:nvPr>
        </p:nvSpPr>
        <p:spPr>
          <a:xfrm>
            <a:off x="228600" y="2286000"/>
            <a:ext cx="8915400" cy="4114800"/>
          </a:xfrm>
        </p:spPr>
        <p:txBody>
          <a:bodyPr vert="horz" wrap="square" lIns="91440" tIns="45720" rIns="91440" bIns="45720" anchor="t" anchorCtr="0"/>
          <a:p>
            <a:pPr eaLnBrk="1" hangingPunct="1"/>
            <a:r>
              <a:rPr lang="en-US"/>
              <a:t>600+</a:t>
            </a:r>
            <a:r>
              <a:t> logs submitted </a:t>
            </a:r>
            <a:r>
              <a:rPr lang="en-US"/>
              <a:t>worldwide</a:t>
            </a:r>
          </a:p>
          <a:p>
            <a:pPr eaLnBrk="1" hangingPunct="1"/>
            <a:r>
              <a:rPr lang="en-US"/>
              <a:t>Almost all 92</a:t>
            </a:r>
            <a:r>
              <a:t> counties with at least one station</a:t>
            </a:r>
          </a:p>
          <a:p>
            <a:pPr eaLnBrk="1" hangingPunct="1"/>
            <a:r>
              <a:t>Over 1</a:t>
            </a:r>
            <a:r>
              <a:rPr lang="en-US"/>
              <a:t>00</a:t>
            </a:r>
            <a:r>
              <a:t> IN stations on the air</a:t>
            </a:r>
          </a:p>
          <a:p>
            <a:pPr eaLnBrk="1" hangingPunct="1"/>
            <a:r>
              <a:t>Results are posted on website</a:t>
            </a:r>
          </a:p>
          <a:p>
            <a:pPr lvl="1" eaLnBrk="1" hangingPunct="1"/>
            <a:r>
              <a:t>www.</a:t>
            </a:r>
            <a:r>
              <a:rPr err="1"/>
              <a:t>hdxcc</a:t>
            </a:r>
            <a:r>
              <a:t>.org/</a:t>
            </a:r>
            <a:r>
              <a:rPr err="1"/>
              <a:t>inqp  </a:t>
            </a:r>
            <a:r>
              <a:rPr lang="en-US" err="1"/>
              <a:t>(Scores)</a:t>
            </a:r>
            <a:endParaRPr err="1"/>
          </a:p>
          <a:p>
            <a:pPr eaLnBrk="1" hangingPunct="1">
              <a:buNone/>
            </a:pPr>
            <a:endParaRPr err="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9219" name="Rectangle 2"/>
          <p:cNvSpPr>
            <a:spLocks noGrp="1"/>
          </p:cNvSpPr>
          <p:nvPr>
            <p:ph type="title"/>
          </p:nvPr>
        </p:nvSpPr>
        <p:spPr/>
        <p:txBody>
          <a:bodyPr vert="horz" wrap="square" lIns="91440" tIns="45720" rIns="91440" bIns="45720" anchor="ctr" anchorCtr="0"/>
          <a:p>
            <a:pPr eaLnBrk="1" hangingPunct="1"/>
            <a:r>
              <a:rPr>
                <a:solidFill>
                  <a:srgbClr val="A50021"/>
                </a:solidFill>
              </a:rPr>
              <a:t>What skills do I need?</a:t>
            </a:r>
            <a:r>
              <a:t>	</a:t>
            </a:r>
          </a:p>
        </p:txBody>
      </p:sp>
      <p:sp>
        <p:nvSpPr>
          <p:cNvPr id="9220" name="Rectangle 3"/>
          <p:cNvSpPr>
            <a:spLocks noGrp="1"/>
          </p:cNvSpPr>
          <p:nvPr>
            <p:ph idx="1"/>
          </p:nvPr>
        </p:nvSpPr>
        <p:spPr>
          <a:xfrm>
            <a:off x="685800" y="1981200"/>
            <a:ext cx="8153400" cy="4114800"/>
          </a:xfrm>
        </p:spPr>
        <p:txBody>
          <a:bodyPr vert="horz" wrap="square" lIns="91440" tIns="45720" rIns="91440" bIns="45720" anchor="t" anchorCtr="0"/>
          <a:p>
            <a:pPr eaLnBrk="1" hangingPunct="1">
              <a:lnSpc>
                <a:spcPct val="90000"/>
              </a:lnSpc>
            </a:pPr>
            <a:r>
              <a:t>One or both of 2 modes:</a:t>
            </a:r>
          </a:p>
          <a:p>
            <a:pPr lvl="1" eaLnBrk="1" hangingPunct="1">
              <a:lnSpc>
                <a:spcPct val="90000"/>
              </a:lnSpc>
            </a:pPr>
            <a:r>
              <a:t>INQP is 160-10, SSB and CW</a:t>
            </a:r>
          </a:p>
          <a:p>
            <a:pPr lvl="1" eaLnBrk="1" hangingPunct="1">
              <a:lnSpc>
                <a:spcPct val="90000"/>
              </a:lnSpc>
              <a:buNone/>
            </a:pPr>
          </a:p>
          <a:p>
            <a:pPr eaLnBrk="1" hangingPunct="1">
              <a:lnSpc>
                <a:spcPct val="90000"/>
              </a:lnSpc>
            </a:pPr>
            <a:r>
              <a:t>The desire to make contacts </a:t>
            </a:r>
          </a:p>
          <a:p>
            <a:pPr lvl="1" eaLnBrk="1" hangingPunct="1">
              <a:lnSpc>
                <a:spcPct val="90000"/>
              </a:lnSpc>
            </a:pPr>
            <a:r>
              <a:t>Butt in chair up to 12 hours</a:t>
            </a:r>
          </a:p>
          <a:p>
            <a:pPr eaLnBrk="1" hangingPunct="1">
              <a:lnSpc>
                <a:spcPct val="90000"/>
              </a:lnSpc>
              <a:buNone/>
            </a:pPr>
          </a:p>
          <a:p>
            <a:pPr eaLnBrk="1" hangingPunct="1">
              <a:lnSpc>
                <a:spcPct val="90000"/>
              </a:lnSpc>
            </a:pPr>
            <a:r>
              <a:t>Ability to keep a legible log (more later)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600" b="0" i="0" u="none" kern="1200" baseline="0">
                <a:solidFill>
                  <a:schemeClr val="tx1"/>
                </a:solidFill>
                <a:latin typeface="Times New Roman" panose="0202060305040502030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atin typeface="Comic Sans MS" panose="030F0702030302020204" pitchFamily="66" charset="0"/>
              </a:rPr>
            </a:fld>
            <a:endParaRPr lang="en-US">
              <a:latin typeface="Comic Sans MS" panose="030F0702030302020204" pitchFamily="66" charset="0"/>
            </a:endParaRPr>
          </a:p>
        </p:txBody>
      </p:sp>
      <p:sp>
        <p:nvSpPr>
          <p:cNvPr id="10243" name="Rectangle 2"/>
          <p:cNvSpPr>
            <a:spLocks noGrp="1"/>
          </p:cNvSpPr>
          <p:nvPr>
            <p:ph type="title"/>
          </p:nvPr>
        </p:nvSpPr>
        <p:spPr/>
        <p:txBody>
          <a:bodyPr vert="horz" wrap="square" lIns="91440" tIns="45720" rIns="91440" bIns="45720" anchor="ctr" anchorCtr="0"/>
          <a:p>
            <a:pPr eaLnBrk="1" hangingPunct="1"/>
            <a:r>
              <a:rPr>
                <a:solidFill>
                  <a:srgbClr val="A50021"/>
                </a:solidFill>
              </a:rPr>
              <a:t>My Station?</a:t>
            </a:r>
            <a:endParaRPr>
              <a:solidFill>
                <a:srgbClr val="A50021"/>
              </a:solidFill>
            </a:endParaRPr>
          </a:p>
        </p:txBody>
      </p:sp>
      <p:sp>
        <p:nvSpPr>
          <p:cNvPr id="10244" name="Rectangle 3"/>
          <p:cNvSpPr>
            <a:spLocks noGrp="1"/>
          </p:cNvSpPr>
          <p:nvPr>
            <p:ph idx="1"/>
          </p:nvPr>
        </p:nvSpPr>
        <p:spPr>
          <a:xfrm>
            <a:off x="152400" y="1981200"/>
            <a:ext cx="8991600" cy="4572000"/>
          </a:xfrm>
        </p:spPr>
        <p:txBody>
          <a:bodyPr vert="horz" wrap="square" lIns="91440" tIns="45720" rIns="91440" bIns="45720" anchor="t" anchorCtr="0"/>
          <a:p>
            <a:pPr eaLnBrk="1" hangingPunct="1"/>
            <a:r>
              <a:rPr sz="2800"/>
              <a:t>There’s always HF activity in a QSO party</a:t>
            </a:r>
            <a:endParaRPr sz="2800"/>
          </a:p>
          <a:p>
            <a:pPr lvl="1" eaLnBrk="1" hangingPunct="1"/>
            <a:r>
              <a:rPr sz="2400"/>
              <a:t>40 meters most popular (local and DX QSOs)</a:t>
            </a:r>
            <a:endParaRPr sz="2400"/>
          </a:p>
          <a:p>
            <a:pPr eaLnBrk="1" hangingPunct="1"/>
            <a:r>
              <a:rPr sz="2800"/>
              <a:t>Rig, antennas, logging system</a:t>
            </a:r>
            <a:endParaRPr sz="2800"/>
          </a:p>
          <a:p>
            <a:pPr lvl="1" eaLnBrk="1" hangingPunct="1"/>
            <a:r>
              <a:rPr sz="2400"/>
              <a:t>Fixed station – 100 watts and </a:t>
            </a:r>
            <a:r>
              <a:rPr sz="2400">
                <a:solidFill>
                  <a:srgbClr val="FF0000"/>
                </a:solidFill>
              </a:rPr>
              <a:t>low</a:t>
            </a:r>
            <a:r>
              <a:rPr sz="2400"/>
              <a:t> dipole : 80,40,20</a:t>
            </a:r>
            <a:endParaRPr sz="2400"/>
          </a:p>
          <a:p>
            <a:pPr lvl="2" eaLnBrk="1" hangingPunct="1"/>
            <a:r>
              <a:rPr sz="2000"/>
              <a:t>10-15 will likely be less busy in 2019</a:t>
            </a:r>
            <a:endParaRPr sz="2000"/>
          </a:p>
          <a:p>
            <a:pPr lvl="1" eaLnBrk="1" hangingPunct="1"/>
            <a:r>
              <a:rPr sz="2400"/>
              <a:t>Mobile – 20-40-80 meters and CW are advantages</a:t>
            </a:r>
            <a:endParaRPr sz="2400"/>
          </a:p>
          <a:p>
            <a:pPr lvl="1" eaLnBrk="1" hangingPunct="1"/>
            <a:r>
              <a:rPr sz="2400"/>
              <a:t>Portable/Rover – good antennas are a plus</a:t>
            </a:r>
            <a:endParaRPr sz="2400"/>
          </a:p>
          <a:p>
            <a:pPr eaLnBrk="1" hangingPunct="1"/>
            <a:r>
              <a:rPr sz="2800"/>
              <a:t>Operators – Tech’s can operate SSB and CW on some HF bands or guest/club operate on all bands</a:t>
            </a:r>
            <a:endParaRPr sz="2800"/>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7392</Words>
  <Application>WPS Presentation</Application>
  <PresentationFormat>On-screen Show</PresentationFormat>
  <Paragraphs>377</Paragraphs>
  <Slides>41</Slides>
  <Notes>37</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9</vt:i4>
      </vt:variant>
      <vt:variant>
        <vt:lpstr>幻灯片标题</vt:lpstr>
      </vt:variant>
      <vt:variant>
        <vt:i4>41</vt:i4>
      </vt:variant>
    </vt:vector>
  </HeadingPairs>
  <TitlesOfParts>
    <vt:vector size="62" baseType="lpstr">
      <vt:lpstr>Arial</vt:lpstr>
      <vt:lpstr>SimSun</vt:lpstr>
      <vt:lpstr>Wingdings</vt:lpstr>
      <vt:lpstr>Times New Roman</vt:lpstr>
      <vt:lpstr>Comic Sans MS</vt:lpstr>
      <vt:lpstr>Franklin Gothic Demi</vt:lpstr>
      <vt:lpstr>Franklin Gothic Demi Cond</vt:lpstr>
      <vt:lpstr>Microsoft YaHei</vt:lpstr>
      <vt:lpstr>Arial Unicode MS</vt:lpstr>
      <vt:lpstr>Arial Rounded MT Bold</vt:lpstr>
      <vt:lpstr>Arial Black</vt:lpstr>
      <vt:lpstr>Default Design</vt:lpstr>
      <vt:lpstr>ImageExpertImage</vt:lpstr>
      <vt:lpstr>Paint.Picture</vt:lpstr>
      <vt:lpstr>ImageExpertImage</vt:lpstr>
      <vt:lpstr>Paint.Picture</vt:lpstr>
      <vt:lpstr>ImageExpertImage</vt:lpstr>
      <vt:lpstr>Paint.Picture</vt:lpstr>
      <vt:lpstr>Paint.Picture</vt:lpstr>
      <vt:lpstr>Paint.Picture</vt:lpstr>
      <vt:lpstr>Paint.Picture</vt:lpstr>
      <vt:lpstr>Indiana QSO Party</vt:lpstr>
      <vt:lpstr>What is a QSO Party?</vt:lpstr>
      <vt:lpstr>What state parties?	</vt:lpstr>
      <vt:lpstr>What activity is planned?</vt:lpstr>
      <vt:lpstr>PowerPoint 演示文稿</vt:lpstr>
      <vt:lpstr>Why do IN QP?	</vt:lpstr>
      <vt:lpstr>2020 IN QP	</vt:lpstr>
      <vt:lpstr>What skills do I need?	</vt:lpstr>
      <vt:lpstr>My Station?</vt:lpstr>
      <vt:lpstr>Don’t think about winning  Think about:  -Making Indiana heard -Improving your skills -Improving your station -Having FUN!</vt:lpstr>
      <vt:lpstr>Logging?</vt:lpstr>
      <vt:lpstr>Scoring?	</vt:lpstr>
      <vt:lpstr>The EXCHANGE</vt:lpstr>
      <vt:lpstr>Back to “normal” in 2021</vt:lpstr>
      <vt:lpstr>How high can I score?</vt:lpstr>
      <vt:lpstr>PRIZES?	</vt:lpstr>
      <vt:lpstr>IN QP Prizes ?</vt:lpstr>
      <vt:lpstr>PowerPoint 演示文稿</vt:lpstr>
      <vt:lpstr>Worked All Indiana	</vt:lpstr>
      <vt:lpstr>Rover? </vt:lpstr>
      <vt:lpstr>Mobiles always welcome</vt:lpstr>
      <vt:lpstr>PowerPoint 演示文稿</vt:lpstr>
      <vt:lpstr>KJ9C/m   solo op</vt:lpstr>
      <vt:lpstr>WN9O rover (W9IU Op)</vt:lpstr>
      <vt:lpstr>Murphy may strike have alternate routes</vt:lpstr>
      <vt:lpstr>WA0KGU – Porcupine Mobile</vt:lpstr>
      <vt:lpstr>KB9AX/aero mobile Dan (pilot) &amp; Dave N9KT (opr)</vt:lpstr>
      <vt:lpstr>K5KG/m FL QSO Party  (Legal for highway travel?)</vt:lpstr>
      <vt:lpstr>Portable? </vt:lpstr>
      <vt:lpstr>N9FN/p  </vt:lpstr>
      <vt:lpstr>N9FN/p</vt:lpstr>
      <vt:lpstr>WN9O (rover)</vt:lpstr>
      <vt:lpstr>WN9O/portable</vt:lpstr>
      <vt:lpstr>WN9O (Station A&amp;B)</vt:lpstr>
      <vt:lpstr>WN9O (Station C)</vt:lpstr>
      <vt:lpstr>What can I do now?	</vt:lpstr>
      <vt:lpstr>May 1, 2021 1500-0300 UTC (12 hours) 11-11 EDT</vt:lpstr>
      <vt:lpstr>The top 10 “rare ones”</vt:lpstr>
      <vt:lpstr>PowerPoint 演示文稿</vt:lpstr>
      <vt:lpstr>New Contest that is raising activity</vt:lpstr>
      <vt:lpstr>	</vt:lpstr>
    </vt:vector>
  </TitlesOfParts>
  <Company>Mellow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 Crichton</dc:creator>
  <cp:lastModifiedBy>User1</cp:lastModifiedBy>
  <cp:revision>123</cp:revision>
  <dcterms:created xsi:type="dcterms:W3CDTF">2009-07-01T15:27:00Z</dcterms:created>
  <dcterms:modified xsi:type="dcterms:W3CDTF">2024-03-15T21:51:18Z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1033-12.2.0.13489</vt:lpwstr>
  </property>
  <property fmtid="{D5CDD505-2E9C-101B-9397-08002B2CF9AE}" pid="3" name="ICV">
    <vt:lpwstr>66A01D8ADEB14DBE910B4139A00D5A90_13</vt:lpwstr>
  </property>
</Properties>
</file>